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32" roundtripDataSignature="AMtx7mhtd1IWVKl+CTbuZ47gwLAfGWQwy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DF57A3E-7175-4CE1-8897-FF9FD3F00719}">
  <a:tblStyle styleId="{8DF57A3E-7175-4CE1-8897-FF9FD3F0071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customschemas.google.com/relationships/presentationmetadata" Target="meta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g>
</file>

<file path=ppt/media/image31.png>
</file>

<file path=ppt/media/image32.jpg>
</file>

<file path=ppt/media/image3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BD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e655a53f5a_2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ge655a53f5a_2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e63ec8e53c_0_7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ge63ec8e53c_0_7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e63ec8e53c_19_4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ge63ec8e53c_19_4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e63ec8e53c_19_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ge63ec8e53c_19_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e63ec8e53c_19_2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ge63ec8e53c_19_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e63ec8e53c_19_3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ge63ec8e53c_19_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e63ec8e53c_19_4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ge63ec8e53c_19_4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e63ec8e53c_0_3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ge63ec8e53c_0_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e63ec8e53c_19_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ge63ec8e53c_19_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e63ec8e53c_0_4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ge63ec8e53c_0_4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e63ec8e53c_0_5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ge63ec8e53c_0_5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bg>
      <p:bgPr>
        <a:solidFill>
          <a:schemeClr val="lt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0"/>
          <p:cNvSpPr txBox="1"/>
          <p:nvPr>
            <p:ph type="ctrTitle"/>
          </p:nvPr>
        </p:nvSpPr>
        <p:spPr>
          <a:xfrm>
            <a:off x="1561708" y="2091263"/>
            <a:ext cx="9068586" cy="25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7200"/>
              <a:buFont typeface="Arial"/>
              <a:buNone/>
              <a:defRPr b="0" sz="7200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0"/>
          <p:cNvSpPr txBox="1"/>
          <p:nvPr>
            <p:ph idx="1" type="subTitle"/>
          </p:nvPr>
        </p:nvSpPr>
        <p:spPr>
          <a:xfrm>
            <a:off x="1562100" y="4682062"/>
            <a:ext cx="9070848" cy="4572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0" name="Google Shape;20;p20"/>
          <p:cNvSpPr txBox="1"/>
          <p:nvPr>
            <p:ph idx="11" type="ftr"/>
          </p:nvPr>
        </p:nvSpPr>
        <p:spPr>
          <a:xfrm>
            <a:off x="1453896" y="5211060"/>
            <a:ext cx="59055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3F3F3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0"/>
          <p:cNvSpPr txBox="1"/>
          <p:nvPr>
            <p:ph idx="12" type="sldNum"/>
          </p:nvPr>
        </p:nvSpPr>
        <p:spPr>
          <a:xfrm>
            <a:off x="8606919" y="5212080"/>
            <a:ext cx="2111881" cy="228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14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1" i="0" sz="14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1" i="0" sz="14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1" i="0" sz="14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1" i="0" sz="14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1" i="0" sz="14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1" i="0" sz="14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1" i="0" sz="14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1" i="0" sz="14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BD"/>
              <a:t>‹#›</a:t>
            </a:fld>
            <a:endParaRPr/>
          </a:p>
        </p:txBody>
      </p:sp>
      <p:sp>
        <p:nvSpPr>
          <p:cNvPr id="22" name="Google Shape;22;p20"/>
          <p:cNvSpPr/>
          <p:nvPr/>
        </p:nvSpPr>
        <p:spPr>
          <a:xfrm>
            <a:off x="0" y="0"/>
            <a:ext cx="12192000" cy="1562266"/>
          </a:xfrm>
          <a:prstGeom prst="rect">
            <a:avLst/>
          </a:prstGeom>
          <a:solidFill>
            <a:srgbClr val="C00000"/>
          </a:solidFill>
          <a:ln cap="flat" cmpd="sng" w="12700">
            <a:solidFill>
              <a:srgbClr val="147EA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BD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EEE 416 – Microprocessor and Embedded Systems Laboratory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b="0" i="0" lang="en-BD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Jan 2020 Level-4 Term-I Section A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BD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Final Project Demonstration</a:t>
            </a:r>
            <a:endParaRPr/>
          </a:p>
        </p:txBody>
      </p:sp>
      <p:sp>
        <p:nvSpPr>
          <p:cNvPr id="23" name="Google Shape;23;p20"/>
          <p:cNvSpPr/>
          <p:nvPr/>
        </p:nvSpPr>
        <p:spPr>
          <a:xfrm>
            <a:off x="0" y="6068291"/>
            <a:ext cx="12192000" cy="789709"/>
          </a:xfrm>
          <a:prstGeom prst="rect">
            <a:avLst/>
          </a:prstGeom>
          <a:solidFill>
            <a:srgbClr val="C00000"/>
          </a:solidFill>
          <a:ln cap="flat" cmpd="sng" w="12700">
            <a:solidFill>
              <a:srgbClr val="147EA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2676525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BD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Department of Electrical and Electronics Engineering</a:t>
            </a:r>
            <a:endParaRPr/>
          </a:p>
          <a:p>
            <a:pPr indent="0" lvl="0" marL="2676525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BD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Bangladesh University of Engineering and Technology</a:t>
            </a:r>
            <a:endParaRPr/>
          </a:p>
        </p:txBody>
      </p:sp>
      <p:pic>
        <p:nvPicPr>
          <p:cNvPr id="24" name="Google Shape;24;p20"/>
          <p:cNvPicPr preferRelativeResize="0"/>
          <p:nvPr/>
        </p:nvPicPr>
        <p:blipFill rotWithShape="1">
          <a:blip r:embed="rId2">
            <a:alphaModFix/>
          </a:blip>
          <a:srcRect b="0" l="0" r="84048" t="0"/>
          <a:stretch/>
        </p:blipFill>
        <p:spPr>
          <a:xfrm>
            <a:off x="1828800" y="6123433"/>
            <a:ext cx="793630" cy="7345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1"/>
          <p:cNvSpPr txBox="1"/>
          <p:nvPr>
            <p:ph type="title"/>
          </p:nvPr>
        </p:nvSpPr>
        <p:spPr>
          <a:xfrm>
            <a:off x="1066800" y="459714"/>
            <a:ext cx="10058400" cy="72900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21"/>
          <p:cNvSpPr txBox="1"/>
          <p:nvPr>
            <p:ph idx="1" type="body"/>
          </p:nvPr>
        </p:nvSpPr>
        <p:spPr>
          <a:xfrm>
            <a:off x="1066800" y="1493520"/>
            <a:ext cx="10058400" cy="45415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  <a:defRPr/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28" name="Google Shape;28;p21"/>
          <p:cNvSpPr txBox="1"/>
          <p:nvPr>
            <p:ph idx="12" type="sldNum"/>
          </p:nvPr>
        </p:nvSpPr>
        <p:spPr>
          <a:xfrm>
            <a:off x="11410950" y="6501638"/>
            <a:ext cx="521970" cy="308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BD"/>
              <a:t>‹#›</a:t>
            </a:fld>
            <a:endParaRPr/>
          </a:p>
        </p:txBody>
      </p:sp>
      <p:sp>
        <p:nvSpPr>
          <p:cNvPr id="29" name="Google Shape;29;p21"/>
          <p:cNvSpPr txBox="1"/>
          <p:nvPr>
            <p:ph idx="10" type="dt"/>
          </p:nvPr>
        </p:nvSpPr>
        <p:spPr>
          <a:xfrm>
            <a:off x="432486" y="6501637"/>
            <a:ext cx="4825314" cy="3754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21"/>
          <p:cNvSpPr txBox="1"/>
          <p:nvPr>
            <p:ph idx="11" type="ftr"/>
          </p:nvPr>
        </p:nvSpPr>
        <p:spPr>
          <a:xfrm>
            <a:off x="5257800" y="6482588"/>
            <a:ext cx="6153150" cy="3754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bg>
      <p:bgPr>
        <a:solidFill>
          <a:schemeClr val="lt1"/>
        </a:solid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oogle Shape;32;p22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3" name="Google Shape;33;p22"/>
            <p:cNvCxnSpPr/>
            <p:nvPr/>
          </p:nvCxnSpPr>
          <p:spPr>
            <a:xfrm>
              <a:off x="5318306" y="1386268"/>
              <a:ext cx="0" cy="640080"/>
            </a:xfrm>
            <a:prstGeom prst="straightConnector1">
              <a:avLst/>
            </a:prstGeom>
            <a:solidFill>
              <a:srgbClr val="262626"/>
            </a:solidFill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4" name="Google Shape;34;p22"/>
            <p:cNvCxnSpPr/>
            <p:nvPr/>
          </p:nvCxnSpPr>
          <p:spPr>
            <a:xfrm>
              <a:off x="6885637" y="1386268"/>
              <a:ext cx="0" cy="640080"/>
            </a:xfrm>
            <a:prstGeom prst="straightConnector1">
              <a:avLst/>
            </a:prstGeom>
            <a:solidFill>
              <a:srgbClr val="262626"/>
            </a:solidFill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5" name="Google Shape;35;p22"/>
            <p:cNvCxnSpPr/>
            <p:nvPr/>
          </p:nvCxnSpPr>
          <p:spPr>
            <a:xfrm>
              <a:off x="5318306" y="2031563"/>
              <a:ext cx="1567331" cy="0"/>
            </a:xfrm>
            <a:prstGeom prst="straightConnector1">
              <a:avLst/>
            </a:prstGeom>
            <a:solidFill>
              <a:srgbClr val="262626"/>
            </a:solidFill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36" name="Google Shape;36;p22"/>
          <p:cNvSpPr txBox="1"/>
          <p:nvPr>
            <p:ph type="title"/>
          </p:nvPr>
        </p:nvSpPr>
        <p:spPr>
          <a:xfrm>
            <a:off x="1563623" y="2094309"/>
            <a:ext cx="9070848" cy="258775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7200"/>
              <a:buFont typeface="Arial"/>
              <a:buNone/>
              <a:defRPr sz="7200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22"/>
          <p:cNvSpPr txBox="1"/>
          <p:nvPr>
            <p:ph idx="1" type="body"/>
          </p:nvPr>
        </p:nvSpPr>
        <p:spPr>
          <a:xfrm>
            <a:off x="1563624" y="4682062"/>
            <a:ext cx="9070848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8" name="Google Shape;38;p22"/>
          <p:cNvSpPr txBox="1"/>
          <p:nvPr>
            <p:ph idx="10" type="dt"/>
          </p:nvPr>
        </p:nvSpPr>
        <p:spPr>
          <a:xfrm>
            <a:off x="5321808" y="1344502"/>
            <a:ext cx="1554480" cy="5303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2"/>
          <p:cNvSpPr txBox="1"/>
          <p:nvPr>
            <p:ph idx="11" type="ftr"/>
          </p:nvPr>
        </p:nvSpPr>
        <p:spPr>
          <a:xfrm>
            <a:off x="1453553" y="5211060"/>
            <a:ext cx="5907024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22"/>
          <p:cNvSpPr txBox="1"/>
          <p:nvPr>
            <p:ph idx="12" type="sldNum"/>
          </p:nvPr>
        </p:nvSpPr>
        <p:spPr>
          <a:xfrm>
            <a:off x="8604504" y="5211060"/>
            <a:ext cx="2112264" cy="228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B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3"/>
          <p:cNvSpPr txBox="1"/>
          <p:nvPr>
            <p:ph type="title"/>
          </p:nvPr>
        </p:nvSpPr>
        <p:spPr>
          <a:xfrm>
            <a:off x="1066800" y="459714"/>
            <a:ext cx="10058400" cy="72900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23"/>
          <p:cNvSpPr txBox="1"/>
          <p:nvPr>
            <p:ph idx="1" type="body"/>
          </p:nvPr>
        </p:nvSpPr>
        <p:spPr>
          <a:xfrm>
            <a:off x="1066800" y="2103120"/>
            <a:ext cx="4754880" cy="3749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  <a:defRPr sz="1800"/>
            </a:lvl1pPr>
            <a:lvl2pPr indent="-3302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◦"/>
              <a:defRPr sz="1600"/>
            </a:lvl2pPr>
            <a:lvl3pPr indent="-3175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3pPr>
            <a:lvl4pPr indent="-3175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4pPr>
            <a:lvl5pPr indent="-3175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5pPr>
            <a:lvl6pPr indent="-3175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6pPr>
            <a:lvl7pPr indent="-3175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7pPr>
            <a:lvl8pPr indent="-3175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8pPr>
            <a:lvl9pPr indent="-3175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9pPr>
          </a:lstStyle>
          <a:p/>
        </p:txBody>
      </p:sp>
      <p:sp>
        <p:nvSpPr>
          <p:cNvPr id="44" name="Google Shape;44;p23"/>
          <p:cNvSpPr txBox="1"/>
          <p:nvPr>
            <p:ph idx="2" type="body"/>
          </p:nvPr>
        </p:nvSpPr>
        <p:spPr>
          <a:xfrm>
            <a:off x="6370320" y="2103120"/>
            <a:ext cx="4754880" cy="3749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  <a:defRPr sz="1800"/>
            </a:lvl1pPr>
            <a:lvl2pPr indent="-3302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◦"/>
              <a:defRPr sz="1600"/>
            </a:lvl2pPr>
            <a:lvl3pPr indent="-3175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3pPr>
            <a:lvl4pPr indent="-3175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4pPr>
            <a:lvl5pPr indent="-3175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5pPr>
            <a:lvl6pPr indent="-3175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6pPr>
            <a:lvl7pPr indent="-3175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7pPr>
            <a:lvl8pPr indent="-3175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8pPr>
            <a:lvl9pPr indent="-3175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9pPr>
          </a:lstStyle>
          <a:p/>
        </p:txBody>
      </p:sp>
      <p:sp>
        <p:nvSpPr>
          <p:cNvPr id="45" name="Google Shape;45;p23"/>
          <p:cNvSpPr txBox="1"/>
          <p:nvPr>
            <p:ph idx="12" type="sldNum"/>
          </p:nvPr>
        </p:nvSpPr>
        <p:spPr>
          <a:xfrm>
            <a:off x="11410950" y="6501638"/>
            <a:ext cx="521970" cy="308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BD"/>
              <a:t>‹#›</a:t>
            </a:fld>
            <a:endParaRPr/>
          </a:p>
        </p:txBody>
      </p:sp>
      <p:sp>
        <p:nvSpPr>
          <p:cNvPr id="46" name="Google Shape;46;p23"/>
          <p:cNvSpPr txBox="1"/>
          <p:nvPr>
            <p:ph idx="10" type="dt"/>
          </p:nvPr>
        </p:nvSpPr>
        <p:spPr>
          <a:xfrm>
            <a:off x="432486" y="6501637"/>
            <a:ext cx="4825314" cy="3754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3"/>
          <p:cNvSpPr txBox="1"/>
          <p:nvPr>
            <p:ph idx="11" type="ftr"/>
          </p:nvPr>
        </p:nvSpPr>
        <p:spPr>
          <a:xfrm>
            <a:off x="5257800" y="6482588"/>
            <a:ext cx="6153150" cy="3754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4"/>
          <p:cNvSpPr txBox="1"/>
          <p:nvPr>
            <p:ph type="title"/>
          </p:nvPr>
        </p:nvSpPr>
        <p:spPr>
          <a:xfrm>
            <a:off x="1066800" y="459714"/>
            <a:ext cx="10058400" cy="72900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24"/>
          <p:cNvSpPr txBox="1"/>
          <p:nvPr>
            <p:ph idx="1" type="body"/>
          </p:nvPr>
        </p:nvSpPr>
        <p:spPr>
          <a:xfrm>
            <a:off x="1069848" y="2074334"/>
            <a:ext cx="4754880" cy="6400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b="0" sz="19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900"/>
              <a:buNone/>
              <a:defRPr b="1" sz="1900"/>
            </a:lvl2pPr>
            <a:lvl3pPr indent="-2286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51" name="Google Shape;51;p24"/>
          <p:cNvSpPr txBox="1"/>
          <p:nvPr>
            <p:ph idx="2" type="body"/>
          </p:nvPr>
        </p:nvSpPr>
        <p:spPr>
          <a:xfrm>
            <a:off x="1069848" y="2755898"/>
            <a:ext cx="4754880" cy="32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  <a:defRPr sz="1800"/>
            </a:lvl1pPr>
            <a:lvl2pPr indent="-3302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◦"/>
              <a:defRPr sz="1600"/>
            </a:lvl2pPr>
            <a:lvl3pPr indent="-3175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3pPr>
            <a:lvl4pPr indent="-3175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4pPr>
            <a:lvl5pPr indent="-3175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5pPr>
            <a:lvl6pPr indent="-3175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6pPr>
            <a:lvl7pPr indent="-3175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7pPr>
            <a:lvl8pPr indent="-3175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8pPr>
            <a:lvl9pPr indent="-3175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9pPr>
          </a:lstStyle>
          <a:p/>
        </p:txBody>
      </p:sp>
      <p:sp>
        <p:nvSpPr>
          <p:cNvPr id="52" name="Google Shape;52;p24"/>
          <p:cNvSpPr txBox="1"/>
          <p:nvPr>
            <p:ph idx="3" type="body"/>
          </p:nvPr>
        </p:nvSpPr>
        <p:spPr>
          <a:xfrm>
            <a:off x="6373368" y="2074334"/>
            <a:ext cx="4754880" cy="6400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b="0" sz="1900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900"/>
              <a:buNone/>
              <a:defRPr b="1" sz="1900"/>
            </a:lvl2pPr>
            <a:lvl3pPr indent="-2286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53" name="Google Shape;53;p24"/>
          <p:cNvSpPr txBox="1"/>
          <p:nvPr>
            <p:ph idx="4" type="body"/>
          </p:nvPr>
        </p:nvSpPr>
        <p:spPr>
          <a:xfrm>
            <a:off x="6373368" y="2756581"/>
            <a:ext cx="4754880" cy="32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  <a:defRPr sz="1800"/>
            </a:lvl1pPr>
            <a:lvl2pPr indent="-3302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◦"/>
              <a:defRPr sz="1600"/>
            </a:lvl2pPr>
            <a:lvl3pPr indent="-3175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3pPr>
            <a:lvl4pPr indent="-3175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4pPr>
            <a:lvl5pPr indent="-3175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5pPr>
            <a:lvl6pPr indent="-3175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6pPr>
            <a:lvl7pPr indent="-3175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7pPr>
            <a:lvl8pPr indent="-3175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8pPr>
            <a:lvl9pPr indent="-3175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9pPr>
          </a:lstStyle>
          <a:p/>
        </p:txBody>
      </p:sp>
      <p:sp>
        <p:nvSpPr>
          <p:cNvPr id="54" name="Google Shape;54;p24"/>
          <p:cNvSpPr txBox="1"/>
          <p:nvPr>
            <p:ph idx="12" type="sldNum"/>
          </p:nvPr>
        </p:nvSpPr>
        <p:spPr>
          <a:xfrm>
            <a:off x="11410950" y="6501638"/>
            <a:ext cx="521970" cy="308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BD"/>
              <a:t>‹#›</a:t>
            </a:fld>
            <a:endParaRPr/>
          </a:p>
        </p:txBody>
      </p:sp>
      <p:sp>
        <p:nvSpPr>
          <p:cNvPr id="55" name="Google Shape;55;p24"/>
          <p:cNvSpPr txBox="1"/>
          <p:nvPr>
            <p:ph idx="10" type="dt"/>
          </p:nvPr>
        </p:nvSpPr>
        <p:spPr>
          <a:xfrm>
            <a:off x="432486" y="6501637"/>
            <a:ext cx="4825314" cy="3754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4"/>
          <p:cNvSpPr txBox="1"/>
          <p:nvPr>
            <p:ph idx="11" type="ftr"/>
          </p:nvPr>
        </p:nvSpPr>
        <p:spPr>
          <a:xfrm>
            <a:off x="5257800" y="6482588"/>
            <a:ext cx="6153150" cy="3754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5"/>
          <p:cNvSpPr txBox="1"/>
          <p:nvPr>
            <p:ph type="title"/>
          </p:nvPr>
        </p:nvSpPr>
        <p:spPr>
          <a:xfrm>
            <a:off x="1066800" y="459714"/>
            <a:ext cx="10058400" cy="72900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5"/>
          <p:cNvSpPr txBox="1"/>
          <p:nvPr>
            <p:ph idx="12" type="sldNum"/>
          </p:nvPr>
        </p:nvSpPr>
        <p:spPr>
          <a:xfrm>
            <a:off x="11410950" y="6501638"/>
            <a:ext cx="521970" cy="308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BD"/>
              <a:t>‹#›</a:t>
            </a:fld>
            <a:endParaRPr/>
          </a:p>
        </p:txBody>
      </p:sp>
      <p:sp>
        <p:nvSpPr>
          <p:cNvPr id="60" name="Google Shape;60;p25"/>
          <p:cNvSpPr txBox="1"/>
          <p:nvPr>
            <p:ph idx="10" type="dt"/>
          </p:nvPr>
        </p:nvSpPr>
        <p:spPr>
          <a:xfrm>
            <a:off x="432486" y="6501637"/>
            <a:ext cx="4825314" cy="3754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25"/>
          <p:cNvSpPr txBox="1"/>
          <p:nvPr>
            <p:ph idx="11" type="ftr"/>
          </p:nvPr>
        </p:nvSpPr>
        <p:spPr>
          <a:xfrm>
            <a:off x="5257800" y="6482588"/>
            <a:ext cx="6153150" cy="3754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6"/>
          <p:cNvSpPr txBox="1"/>
          <p:nvPr>
            <p:ph idx="12" type="sldNum"/>
          </p:nvPr>
        </p:nvSpPr>
        <p:spPr>
          <a:xfrm>
            <a:off x="11410950" y="6501638"/>
            <a:ext cx="521970" cy="308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BD"/>
              <a:t>‹#›</a:t>
            </a:fld>
            <a:endParaRPr/>
          </a:p>
        </p:txBody>
      </p:sp>
      <p:sp>
        <p:nvSpPr>
          <p:cNvPr id="64" name="Google Shape;64;p26"/>
          <p:cNvSpPr txBox="1"/>
          <p:nvPr>
            <p:ph idx="10" type="dt"/>
          </p:nvPr>
        </p:nvSpPr>
        <p:spPr>
          <a:xfrm>
            <a:off x="432486" y="6501637"/>
            <a:ext cx="4825314" cy="3754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26"/>
          <p:cNvSpPr txBox="1"/>
          <p:nvPr>
            <p:ph idx="11" type="ftr"/>
          </p:nvPr>
        </p:nvSpPr>
        <p:spPr>
          <a:xfrm>
            <a:off x="5257800" y="6482588"/>
            <a:ext cx="6153150" cy="3754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theme" Target="../theme/theme2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9"/>
          <p:cNvSpPr/>
          <p:nvPr/>
        </p:nvSpPr>
        <p:spPr>
          <a:xfrm>
            <a:off x="51125" y="6457189"/>
            <a:ext cx="12192000" cy="413168"/>
          </a:xfrm>
          <a:prstGeom prst="rect">
            <a:avLst/>
          </a:prstGeom>
          <a:solidFill>
            <a:srgbClr val="C00000"/>
          </a:solidFill>
          <a:ln cap="flat" cmpd="sng" w="12700">
            <a:solidFill>
              <a:srgbClr val="147EA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19"/>
          <p:cNvSpPr txBox="1"/>
          <p:nvPr>
            <p:ph type="title"/>
          </p:nvPr>
        </p:nvSpPr>
        <p:spPr>
          <a:xfrm>
            <a:off x="1066800" y="459714"/>
            <a:ext cx="10058400" cy="72900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2" name="Google Shape;12;p19"/>
          <p:cNvSpPr txBox="1"/>
          <p:nvPr>
            <p:ph idx="1" type="body"/>
          </p:nvPr>
        </p:nvSpPr>
        <p:spPr>
          <a:xfrm>
            <a:off x="1066800" y="1493520"/>
            <a:ext cx="10058400" cy="45415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Arial"/>
              <a:buChar char="◦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Arial"/>
              <a:buChar char="◦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Arial"/>
              <a:buChar char="◦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Arial"/>
              <a:buChar char="◦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Arial"/>
              <a:buChar char="◦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◦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◦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◦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◦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9"/>
          <p:cNvSpPr txBox="1"/>
          <p:nvPr>
            <p:ph idx="12" type="sldNum"/>
          </p:nvPr>
        </p:nvSpPr>
        <p:spPr>
          <a:xfrm>
            <a:off x="11410950" y="6501638"/>
            <a:ext cx="521970" cy="308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BD"/>
              <a:t>‹#›</a:t>
            </a:fld>
            <a:endParaRPr/>
          </a:p>
        </p:txBody>
      </p:sp>
      <p:pic>
        <p:nvPicPr>
          <p:cNvPr id="14" name="Google Shape;14;p19"/>
          <p:cNvPicPr preferRelativeResize="0"/>
          <p:nvPr/>
        </p:nvPicPr>
        <p:blipFill rotWithShape="1">
          <a:blip r:embed="rId1">
            <a:alphaModFix/>
          </a:blip>
          <a:srcRect b="0" l="0" r="84048" t="0"/>
          <a:stretch/>
        </p:blipFill>
        <p:spPr>
          <a:xfrm>
            <a:off x="51125" y="6457189"/>
            <a:ext cx="381361" cy="352979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19"/>
          <p:cNvSpPr txBox="1"/>
          <p:nvPr>
            <p:ph idx="10" type="dt"/>
          </p:nvPr>
        </p:nvSpPr>
        <p:spPr>
          <a:xfrm>
            <a:off x="432486" y="6501637"/>
            <a:ext cx="4920564" cy="3941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" name="Google Shape;16;p19"/>
          <p:cNvSpPr txBox="1"/>
          <p:nvPr>
            <p:ph idx="11" type="ftr"/>
          </p:nvPr>
        </p:nvSpPr>
        <p:spPr>
          <a:xfrm>
            <a:off x="5353050" y="6482588"/>
            <a:ext cx="6057900" cy="3754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Relationship Id="rId4" Type="http://schemas.openxmlformats.org/officeDocument/2006/relationships/image" Target="../media/image10.jpg"/><Relationship Id="rId9" Type="http://schemas.openxmlformats.org/officeDocument/2006/relationships/image" Target="../media/image32.jpg"/><Relationship Id="rId5" Type="http://schemas.openxmlformats.org/officeDocument/2006/relationships/image" Target="../media/image33.jpg"/><Relationship Id="rId6" Type="http://schemas.openxmlformats.org/officeDocument/2006/relationships/image" Target="../media/image5.jpg"/><Relationship Id="rId7" Type="http://schemas.openxmlformats.org/officeDocument/2006/relationships/image" Target="../media/image4.jpg"/><Relationship Id="rId8" Type="http://schemas.openxmlformats.org/officeDocument/2006/relationships/image" Target="../media/image30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8.png"/><Relationship Id="rId4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://drive.google.com/file/d/14I1-QV8RT8v3qImnYnI2PWKILllBL6zR/view" TargetMode="External"/><Relationship Id="rId4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1.png"/><Relationship Id="rId4" Type="http://schemas.openxmlformats.org/officeDocument/2006/relationships/image" Target="../media/image2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7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www.electronicwings.com/components/lm35-temperature-sensor#:~:text=LM35%20is%20a%20temperature%20measuring,is%2010%20mV%2Fdegree%20Celsius." TargetMode="External"/><Relationship Id="rId4" Type="http://schemas.openxmlformats.org/officeDocument/2006/relationships/hyperlink" Target="https://www.electronicwings.com/arduino/lm35-interfacing-with-arduino-uno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15.png"/><Relationship Id="rId5" Type="http://schemas.openxmlformats.org/officeDocument/2006/relationships/image" Target="../media/image7.png"/><Relationship Id="rId6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"/>
          <p:cNvSpPr txBox="1"/>
          <p:nvPr>
            <p:ph idx="4294967295" type="ctrTitle"/>
          </p:nvPr>
        </p:nvSpPr>
        <p:spPr>
          <a:xfrm>
            <a:off x="1771940" y="1740827"/>
            <a:ext cx="9068700" cy="158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5400"/>
              <a:buFont typeface="Arial"/>
              <a:buNone/>
            </a:pPr>
            <a:r>
              <a:rPr lang="en-BD" sz="4500">
                <a:latin typeface="Times New Roman"/>
                <a:ea typeface="Times New Roman"/>
                <a:cs typeface="Times New Roman"/>
                <a:sym typeface="Times New Roman"/>
              </a:rPr>
              <a:t>Automated Temperature-based Fan Speed Control using Arduino</a:t>
            </a:r>
            <a:endParaRPr sz="63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1" name="Google Shape;71;p1"/>
          <p:cNvSpPr txBox="1"/>
          <p:nvPr>
            <p:ph idx="4294967295" type="subTitle"/>
          </p:nvPr>
        </p:nvSpPr>
        <p:spPr>
          <a:xfrm>
            <a:off x="2804088" y="5326190"/>
            <a:ext cx="2350500" cy="8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BD" sz="1200"/>
              <a:t>Md. Saheed Ullah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-BD" sz="2000"/>
              <a:t>1606152</a:t>
            </a:r>
            <a:endParaRPr/>
          </a:p>
        </p:txBody>
      </p:sp>
      <p:pic>
        <p:nvPicPr>
          <p:cNvPr descr="We Get Your Visa for Iran - Visa on Arrival | AriaMedTour" id="72" name="Google Shape;72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19493" y="3982727"/>
            <a:ext cx="1343462" cy="1343462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"/>
          <p:cNvSpPr txBox="1"/>
          <p:nvPr/>
        </p:nvSpPr>
        <p:spPr>
          <a:xfrm>
            <a:off x="4920749" y="5326190"/>
            <a:ext cx="2350500" cy="8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200"/>
              <a:buFont typeface="Arial"/>
              <a:buNone/>
            </a:pPr>
            <a:r>
              <a:rPr lang="en-BD" sz="1200">
                <a:solidFill>
                  <a:schemeClr val="dk1"/>
                </a:solidFill>
              </a:rPr>
              <a:t>Zulqarnain Bin Ashraf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Arial"/>
              <a:buNone/>
            </a:pPr>
            <a:r>
              <a:rPr b="0" i="0" lang="en-BD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1606</a:t>
            </a:r>
            <a:r>
              <a:rPr lang="en-BD" sz="2000">
                <a:solidFill>
                  <a:schemeClr val="dk1"/>
                </a:solidFill>
              </a:rPr>
              <a:t>153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4" name="Google Shape;74;p1"/>
          <p:cNvPicPr preferRelativeResize="0"/>
          <p:nvPr/>
        </p:nvPicPr>
        <p:blipFill rotWithShape="1">
          <a:blip r:embed="rId5">
            <a:alphaModFix/>
          </a:blip>
          <a:srcRect b="1333" l="0" r="0" t="1323"/>
          <a:stretch/>
        </p:blipFill>
        <p:spPr>
          <a:xfrm>
            <a:off x="5435392" y="3982727"/>
            <a:ext cx="1343462" cy="1343462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"/>
          <p:cNvSpPr txBox="1"/>
          <p:nvPr/>
        </p:nvSpPr>
        <p:spPr>
          <a:xfrm>
            <a:off x="7048534" y="5326188"/>
            <a:ext cx="2350500" cy="8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200"/>
              <a:buFont typeface="Arial"/>
              <a:buNone/>
            </a:pPr>
            <a:r>
              <a:rPr lang="en-BD" sz="1200">
                <a:solidFill>
                  <a:schemeClr val="dk1"/>
                </a:solidFill>
              </a:rPr>
              <a:t>Md. Abrar Istiak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Arial"/>
              <a:buNone/>
            </a:pPr>
            <a:r>
              <a:rPr b="0" i="0" lang="en-BD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1606</a:t>
            </a:r>
            <a:r>
              <a:rPr lang="en-BD" sz="2000">
                <a:solidFill>
                  <a:schemeClr val="dk1"/>
                </a:solidFill>
              </a:rPr>
              <a:t>155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1"/>
          <p:cNvSpPr txBox="1"/>
          <p:nvPr/>
        </p:nvSpPr>
        <p:spPr>
          <a:xfrm>
            <a:off x="9176326" y="5326176"/>
            <a:ext cx="2350500" cy="8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200"/>
              <a:buFont typeface="Arial"/>
              <a:buNone/>
            </a:pPr>
            <a:r>
              <a:rPr lang="en-BD" sz="1200">
                <a:solidFill>
                  <a:schemeClr val="dk1"/>
                </a:solidFill>
              </a:rPr>
              <a:t>Rafid Umayer Murshed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Arial"/>
              <a:buNone/>
            </a:pPr>
            <a:r>
              <a:rPr b="0" i="0" lang="en-BD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1606</a:t>
            </a:r>
            <a:r>
              <a:rPr lang="en-BD" sz="2000">
                <a:solidFill>
                  <a:schemeClr val="dk1"/>
                </a:solidFill>
              </a:rPr>
              <a:t>186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7" name="Google Shape;77;p1"/>
          <p:cNvPicPr preferRelativeResize="0"/>
          <p:nvPr/>
        </p:nvPicPr>
        <p:blipFill rotWithShape="1">
          <a:blip r:embed="rId6">
            <a:alphaModFix/>
          </a:blip>
          <a:srcRect b="12495" l="0" r="0" t="12502"/>
          <a:stretch/>
        </p:blipFill>
        <p:spPr>
          <a:xfrm>
            <a:off x="9690969" y="3982713"/>
            <a:ext cx="1343462" cy="1343462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"/>
          <p:cNvSpPr txBox="1"/>
          <p:nvPr/>
        </p:nvSpPr>
        <p:spPr>
          <a:xfrm>
            <a:off x="4590325" y="3250874"/>
            <a:ext cx="30336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600"/>
              <a:buFont typeface="Arial"/>
              <a:buNone/>
            </a:pPr>
            <a:r>
              <a:rPr b="0" i="0" lang="en-BD" sz="1600" u="none" cap="small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Submitted by</a:t>
            </a:r>
            <a:endParaRPr b="0" i="0" sz="2800" u="none" cap="small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1"/>
          <p:cNvSpPr txBox="1"/>
          <p:nvPr>
            <p:ph idx="12" type="sldNum"/>
          </p:nvPr>
        </p:nvSpPr>
        <p:spPr>
          <a:xfrm>
            <a:off x="11410950" y="6501638"/>
            <a:ext cx="522000" cy="308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BD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80" name="Google Shape;80;p1"/>
          <p:cNvSpPr txBox="1"/>
          <p:nvPr>
            <p:ph idx="4294967295" type="subTitle"/>
          </p:nvPr>
        </p:nvSpPr>
        <p:spPr>
          <a:xfrm>
            <a:off x="665175" y="5305240"/>
            <a:ext cx="2350500" cy="8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BD" sz="1200"/>
              <a:t>Md. Saklain Morshed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-BD" sz="2000"/>
              <a:t>1606143</a:t>
            </a:r>
            <a:endParaRPr/>
          </a:p>
        </p:txBody>
      </p:sp>
      <p:pic>
        <p:nvPicPr>
          <p:cNvPr id="81" name="Google Shape;81;p1"/>
          <p:cNvPicPr preferRelativeResize="0"/>
          <p:nvPr/>
        </p:nvPicPr>
        <p:blipFill rotWithShape="1">
          <a:blip r:embed="rId7">
            <a:alphaModFix/>
          </a:blip>
          <a:srcRect b="0" l="2615" r="2615" t="0"/>
          <a:stretch/>
        </p:blipFill>
        <p:spPr>
          <a:xfrm>
            <a:off x="1179818" y="3982727"/>
            <a:ext cx="1343462" cy="1343462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3319500" y="3982725"/>
            <a:ext cx="1343475" cy="1343473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"/>
          <p:cNvSpPr txBox="1"/>
          <p:nvPr/>
        </p:nvSpPr>
        <p:spPr>
          <a:xfrm>
            <a:off x="808900" y="562700"/>
            <a:ext cx="106020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BD" sz="2700">
                <a:latin typeface="Times New Roman"/>
                <a:ea typeface="Times New Roman"/>
                <a:cs typeface="Times New Roman"/>
                <a:sym typeface="Times New Roman"/>
              </a:rPr>
              <a:t>EEE 428: Measurement and Instrumentation Laboratory</a:t>
            </a:r>
            <a:endParaRPr sz="2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BD" sz="2700">
                <a:latin typeface="Times New Roman"/>
                <a:ea typeface="Times New Roman"/>
                <a:cs typeface="Times New Roman"/>
                <a:sym typeface="Times New Roman"/>
              </a:rPr>
              <a:t>Final Project Demonstration</a:t>
            </a:r>
            <a:endParaRPr sz="27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4" name="Google Shape;84;p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529025" y="3982725"/>
            <a:ext cx="1631323" cy="13434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7"/>
          <p:cNvSpPr txBox="1"/>
          <p:nvPr>
            <p:ph type="title"/>
          </p:nvPr>
        </p:nvSpPr>
        <p:spPr>
          <a:xfrm>
            <a:off x="1066800" y="459714"/>
            <a:ext cx="10058400" cy="72900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Arial"/>
              <a:buNone/>
            </a:pPr>
            <a:r>
              <a:rPr lang="en-BD">
                <a:latin typeface="Times New Roman"/>
                <a:ea typeface="Times New Roman"/>
                <a:cs typeface="Times New Roman"/>
                <a:sym typeface="Times New Roman"/>
              </a:rPr>
              <a:t>Source Codes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3" name="Google Shape;163;p17"/>
          <p:cNvSpPr txBox="1"/>
          <p:nvPr>
            <p:ph idx="1" type="body"/>
          </p:nvPr>
        </p:nvSpPr>
        <p:spPr>
          <a:xfrm>
            <a:off x="1066800" y="1188725"/>
            <a:ext cx="10344000" cy="50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7"/>
          <p:cNvSpPr txBox="1"/>
          <p:nvPr>
            <p:ph idx="10" type="dt"/>
          </p:nvPr>
        </p:nvSpPr>
        <p:spPr>
          <a:xfrm>
            <a:off x="432486" y="6501637"/>
            <a:ext cx="3644214" cy="3563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BD"/>
              <a:t>EEE 428 (2021) – Final Project</a:t>
            </a:r>
            <a:endParaRPr/>
          </a:p>
        </p:txBody>
      </p:sp>
      <p:sp>
        <p:nvSpPr>
          <p:cNvPr id="165" name="Google Shape;165;p17"/>
          <p:cNvSpPr txBox="1"/>
          <p:nvPr>
            <p:ph idx="12" type="sldNum"/>
          </p:nvPr>
        </p:nvSpPr>
        <p:spPr>
          <a:xfrm>
            <a:off x="11410950" y="6501638"/>
            <a:ext cx="521970" cy="308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BD"/>
              <a:t>‹#›</a:t>
            </a:fld>
            <a:endParaRPr/>
          </a:p>
        </p:txBody>
      </p:sp>
      <p:pic>
        <p:nvPicPr>
          <p:cNvPr id="166" name="Google Shape;16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6800" y="1188725"/>
            <a:ext cx="10344003" cy="5036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e655a53f5a_2_0"/>
          <p:cNvSpPr txBox="1"/>
          <p:nvPr>
            <p:ph type="title"/>
          </p:nvPr>
        </p:nvSpPr>
        <p:spPr>
          <a:xfrm>
            <a:off x="1066800" y="459714"/>
            <a:ext cx="10058400" cy="72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Arial"/>
              <a:buNone/>
            </a:pPr>
            <a:r>
              <a:rPr lang="en-BD" sz="4900">
                <a:latin typeface="Times New Roman"/>
                <a:ea typeface="Times New Roman"/>
                <a:cs typeface="Times New Roman"/>
                <a:sym typeface="Times New Roman"/>
              </a:rPr>
              <a:t>Source Codes Sections</a:t>
            </a:r>
            <a:endParaRPr sz="4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2" name="Google Shape;172;ge655a53f5a_2_0"/>
          <p:cNvSpPr txBox="1"/>
          <p:nvPr>
            <p:ph idx="1" type="body"/>
          </p:nvPr>
        </p:nvSpPr>
        <p:spPr>
          <a:xfrm>
            <a:off x="1066800" y="1188725"/>
            <a:ext cx="10344000" cy="50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-BD" sz="3341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1. Introducing Pin Number of Arduino</a:t>
            </a:r>
            <a:endParaRPr sz="3341">
              <a:solidFill>
                <a:srgbClr val="26262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t/>
            </a:r>
            <a:endParaRPr sz="3341">
              <a:solidFill>
                <a:srgbClr val="26262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-BD" sz="3341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2. Converting Temp. into Celsius Scale</a:t>
            </a:r>
            <a:endParaRPr sz="3341">
              <a:solidFill>
                <a:srgbClr val="26262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t/>
            </a:r>
            <a:endParaRPr sz="3341">
              <a:solidFill>
                <a:srgbClr val="26262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-BD" sz="3341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3. Welcome to Our EEE-428 Project Displaying</a:t>
            </a:r>
            <a:endParaRPr sz="3341">
              <a:solidFill>
                <a:srgbClr val="26262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t/>
            </a:r>
            <a:endParaRPr sz="3341">
              <a:solidFill>
                <a:srgbClr val="26262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-BD" sz="3341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4. Mapping Fan Speed with Temp. Reading</a:t>
            </a:r>
            <a:endParaRPr sz="3341">
              <a:solidFill>
                <a:srgbClr val="26262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t/>
            </a:r>
            <a:endParaRPr sz="3341">
              <a:solidFill>
                <a:srgbClr val="26262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-BD" sz="3341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5. Decision Taking for Extreme Case</a:t>
            </a:r>
            <a:endParaRPr sz="3341">
              <a:solidFill>
                <a:srgbClr val="26262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t/>
            </a:r>
            <a:endParaRPr sz="3341">
              <a:solidFill>
                <a:srgbClr val="26262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-BD" sz="3341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6. Displaying Temp. &amp; Fan Speed in 16*2 Display</a:t>
            </a:r>
            <a:endParaRPr sz="3341">
              <a:solidFill>
                <a:srgbClr val="26262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t/>
            </a:r>
            <a:endParaRPr sz="925">
              <a:solidFill>
                <a:srgbClr val="26262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t/>
            </a:r>
            <a:endParaRPr sz="650">
              <a:solidFill>
                <a:srgbClr val="26262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t/>
            </a:r>
            <a:endParaRPr sz="650">
              <a:solidFill>
                <a:srgbClr val="26262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t/>
            </a:r>
            <a:endParaRPr sz="650">
              <a:solidFill>
                <a:srgbClr val="26262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-BD" sz="800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800">
              <a:solidFill>
                <a:srgbClr val="26262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t/>
            </a:r>
            <a:endParaRPr sz="800">
              <a:solidFill>
                <a:srgbClr val="26262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t/>
            </a:r>
            <a:endParaRPr sz="800">
              <a:solidFill>
                <a:srgbClr val="26262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18288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t/>
            </a:r>
            <a:endParaRPr sz="600"/>
          </a:p>
        </p:txBody>
      </p:sp>
      <p:sp>
        <p:nvSpPr>
          <p:cNvPr id="173" name="Google Shape;173;ge655a53f5a_2_0"/>
          <p:cNvSpPr txBox="1"/>
          <p:nvPr>
            <p:ph idx="10" type="dt"/>
          </p:nvPr>
        </p:nvSpPr>
        <p:spPr>
          <a:xfrm>
            <a:off x="432486" y="6501637"/>
            <a:ext cx="3644100" cy="3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BD"/>
              <a:t>EEE 428 (2021) – Final Project</a:t>
            </a:r>
            <a:endParaRPr/>
          </a:p>
        </p:txBody>
      </p:sp>
      <p:sp>
        <p:nvSpPr>
          <p:cNvPr id="174" name="Google Shape;174;ge655a53f5a_2_0"/>
          <p:cNvSpPr txBox="1"/>
          <p:nvPr>
            <p:ph idx="12" type="sldNum"/>
          </p:nvPr>
        </p:nvSpPr>
        <p:spPr>
          <a:xfrm>
            <a:off x="11410950" y="6501638"/>
            <a:ext cx="522000" cy="308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BD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e63ec8e53c_0_78"/>
          <p:cNvSpPr txBox="1"/>
          <p:nvPr>
            <p:ph type="title"/>
          </p:nvPr>
        </p:nvSpPr>
        <p:spPr>
          <a:xfrm>
            <a:off x="1066800" y="459714"/>
            <a:ext cx="10058400" cy="72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Arial"/>
              <a:buNone/>
            </a:pPr>
            <a:r>
              <a:rPr lang="en-BD">
                <a:latin typeface="Times New Roman"/>
                <a:ea typeface="Times New Roman"/>
                <a:cs typeface="Times New Roman"/>
                <a:sym typeface="Times New Roman"/>
              </a:rPr>
              <a:t>Introducing Pin Number of Arduino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0" name="Google Shape;180;ge63ec8e53c_0_78"/>
          <p:cNvSpPr txBox="1"/>
          <p:nvPr>
            <p:ph idx="1" type="body"/>
          </p:nvPr>
        </p:nvSpPr>
        <p:spPr>
          <a:xfrm>
            <a:off x="1066800" y="910950"/>
            <a:ext cx="10344000" cy="50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BD"/>
              <a:t> </a:t>
            </a:r>
            <a:endParaRPr/>
          </a:p>
        </p:txBody>
      </p:sp>
      <p:sp>
        <p:nvSpPr>
          <p:cNvPr id="181" name="Google Shape;181;ge63ec8e53c_0_78"/>
          <p:cNvSpPr txBox="1"/>
          <p:nvPr>
            <p:ph idx="10" type="dt"/>
          </p:nvPr>
        </p:nvSpPr>
        <p:spPr>
          <a:xfrm>
            <a:off x="432486" y="6501637"/>
            <a:ext cx="3644100" cy="3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BD"/>
              <a:t>EEE 428 (2021) – Final Project</a:t>
            </a:r>
            <a:endParaRPr/>
          </a:p>
        </p:txBody>
      </p:sp>
      <p:sp>
        <p:nvSpPr>
          <p:cNvPr id="182" name="Google Shape;182;ge63ec8e53c_0_78"/>
          <p:cNvSpPr txBox="1"/>
          <p:nvPr>
            <p:ph idx="12" type="sldNum"/>
          </p:nvPr>
        </p:nvSpPr>
        <p:spPr>
          <a:xfrm>
            <a:off x="11410950" y="6501638"/>
            <a:ext cx="522000" cy="308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BD"/>
              <a:t>‹#›</a:t>
            </a:fld>
            <a:endParaRPr/>
          </a:p>
        </p:txBody>
      </p:sp>
      <p:pic>
        <p:nvPicPr>
          <p:cNvPr id="183" name="Google Shape;183;ge63ec8e53c_0_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2925" y="1558075"/>
            <a:ext cx="9891750" cy="334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e63ec8e53c_19_49"/>
          <p:cNvSpPr txBox="1"/>
          <p:nvPr>
            <p:ph type="title"/>
          </p:nvPr>
        </p:nvSpPr>
        <p:spPr>
          <a:xfrm>
            <a:off x="791700" y="459714"/>
            <a:ext cx="10058400" cy="72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Arial"/>
              <a:buNone/>
            </a:pPr>
            <a:r>
              <a:rPr lang="en-BD">
                <a:latin typeface="Times New Roman"/>
                <a:ea typeface="Times New Roman"/>
                <a:cs typeface="Times New Roman"/>
                <a:sym typeface="Times New Roman"/>
              </a:rPr>
              <a:t>Converting</a:t>
            </a:r>
            <a:r>
              <a:rPr lang="en-BD">
                <a:latin typeface="Times New Roman"/>
                <a:ea typeface="Times New Roman"/>
                <a:cs typeface="Times New Roman"/>
                <a:sym typeface="Times New Roman"/>
              </a:rPr>
              <a:t> Temp. into Celsius Scale 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9" name="Google Shape;189;ge63ec8e53c_19_49"/>
          <p:cNvSpPr txBox="1"/>
          <p:nvPr>
            <p:ph idx="1" type="body"/>
          </p:nvPr>
        </p:nvSpPr>
        <p:spPr>
          <a:xfrm>
            <a:off x="1066800" y="1188725"/>
            <a:ext cx="10344000" cy="50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Times New Roman"/>
              <a:buChar char="●"/>
            </a:pPr>
            <a:r>
              <a:t/>
            </a:r>
            <a:endParaRPr sz="2200"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Times New Roman"/>
              <a:buChar char="●"/>
            </a:pPr>
            <a:r>
              <a:t/>
            </a:r>
            <a:endParaRPr sz="2200"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Times New Roman"/>
              <a:buChar char="●"/>
            </a:pPr>
            <a:r>
              <a:t/>
            </a:r>
            <a:endParaRPr sz="2200"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/>
              <a:buChar char="●"/>
            </a:pPr>
            <a:r>
              <a:rPr lang="en-BD" sz="2200">
                <a:latin typeface="Times New Roman"/>
                <a:ea typeface="Times New Roman"/>
                <a:cs typeface="Times New Roman"/>
                <a:sym typeface="Times New Roman"/>
              </a:rPr>
              <a:t>The sensitivity of LM35 is 10 mV/degree Celsius. As temperature increases,  </a:t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BD" sz="2200">
                <a:latin typeface="Times New Roman"/>
                <a:ea typeface="Times New Roman"/>
                <a:cs typeface="Times New Roman"/>
                <a:sym typeface="Times New Roman"/>
              </a:rPr>
              <a:t>output voltage also increases.</a:t>
            </a:r>
            <a:endParaRPr sz="2200"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200"/>
              <a:buFont typeface="Times New Roman"/>
              <a:buChar char="●"/>
            </a:pPr>
            <a:r>
              <a:rPr lang="en-BD" sz="2200"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Any temperature in between +2 C and +150 C can be measured using this calibration curve with slope = 0.48828125</a:t>
            </a:r>
            <a:endParaRPr sz="2200"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0" name="Google Shape;190;ge63ec8e53c_19_49"/>
          <p:cNvSpPr txBox="1"/>
          <p:nvPr>
            <p:ph idx="10" type="dt"/>
          </p:nvPr>
        </p:nvSpPr>
        <p:spPr>
          <a:xfrm>
            <a:off x="432486" y="6501637"/>
            <a:ext cx="3644100" cy="3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BD"/>
              <a:t>EEE 428 (2021) – Final Project</a:t>
            </a:r>
            <a:endParaRPr/>
          </a:p>
        </p:txBody>
      </p:sp>
      <p:sp>
        <p:nvSpPr>
          <p:cNvPr id="191" name="Google Shape;191;ge63ec8e53c_19_49"/>
          <p:cNvSpPr txBox="1"/>
          <p:nvPr>
            <p:ph idx="12" type="sldNum"/>
          </p:nvPr>
        </p:nvSpPr>
        <p:spPr>
          <a:xfrm>
            <a:off x="11410950" y="6501638"/>
            <a:ext cx="522000" cy="308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BD"/>
              <a:t>‹#›</a:t>
            </a:fld>
            <a:endParaRPr/>
          </a:p>
        </p:txBody>
      </p:sp>
      <p:pic>
        <p:nvPicPr>
          <p:cNvPr id="192" name="Google Shape;192;ge63ec8e53c_19_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075" y="1504950"/>
            <a:ext cx="7884775" cy="2267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ge63ec8e53c_19_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82800" y="1188726"/>
            <a:ext cx="3116452" cy="274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e63ec8e53c_19_13"/>
          <p:cNvSpPr txBox="1"/>
          <p:nvPr>
            <p:ph type="title"/>
          </p:nvPr>
        </p:nvSpPr>
        <p:spPr>
          <a:xfrm>
            <a:off x="1066800" y="459714"/>
            <a:ext cx="10058400" cy="72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100000"/>
              <a:buFont typeface="Arial"/>
              <a:buNone/>
            </a:pPr>
            <a:r>
              <a:rPr lang="en-BD">
                <a:latin typeface="Times New Roman"/>
                <a:ea typeface="Times New Roman"/>
                <a:cs typeface="Times New Roman"/>
                <a:sym typeface="Times New Roman"/>
              </a:rPr>
              <a:t>Welcome to Our EEE-428 Project Displaying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9" name="Google Shape;199;ge63ec8e53c_19_13"/>
          <p:cNvSpPr txBox="1"/>
          <p:nvPr>
            <p:ph idx="1" type="body"/>
          </p:nvPr>
        </p:nvSpPr>
        <p:spPr>
          <a:xfrm>
            <a:off x="1066800" y="1188725"/>
            <a:ext cx="10344000" cy="50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BD"/>
              <a:t> </a:t>
            </a:r>
            <a:endParaRPr/>
          </a:p>
        </p:txBody>
      </p:sp>
      <p:sp>
        <p:nvSpPr>
          <p:cNvPr id="200" name="Google Shape;200;ge63ec8e53c_19_13"/>
          <p:cNvSpPr txBox="1"/>
          <p:nvPr>
            <p:ph idx="10" type="dt"/>
          </p:nvPr>
        </p:nvSpPr>
        <p:spPr>
          <a:xfrm>
            <a:off x="432486" y="6501637"/>
            <a:ext cx="3644100" cy="3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BD"/>
              <a:t>EEE 428 (2021) – Final Project</a:t>
            </a:r>
            <a:endParaRPr/>
          </a:p>
        </p:txBody>
      </p:sp>
      <p:sp>
        <p:nvSpPr>
          <p:cNvPr id="201" name="Google Shape;201;ge63ec8e53c_19_13"/>
          <p:cNvSpPr txBox="1"/>
          <p:nvPr>
            <p:ph idx="12" type="sldNum"/>
          </p:nvPr>
        </p:nvSpPr>
        <p:spPr>
          <a:xfrm>
            <a:off x="11410950" y="6501638"/>
            <a:ext cx="522000" cy="308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BD"/>
              <a:t>‹#›</a:t>
            </a:fld>
            <a:endParaRPr/>
          </a:p>
        </p:txBody>
      </p:sp>
      <p:pic>
        <p:nvPicPr>
          <p:cNvPr id="202" name="Google Shape;202;ge63ec8e53c_19_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2497" y="1327134"/>
            <a:ext cx="6666838" cy="503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e63ec8e53c_19_22"/>
          <p:cNvSpPr txBox="1"/>
          <p:nvPr>
            <p:ph type="title"/>
          </p:nvPr>
        </p:nvSpPr>
        <p:spPr>
          <a:xfrm>
            <a:off x="1066800" y="459714"/>
            <a:ext cx="10058400" cy="72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Arial"/>
              <a:buNone/>
            </a:pPr>
            <a:r>
              <a:rPr lang="en-BD">
                <a:latin typeface="Times New Roman"/>
                <a:ea typeface="Times New Roman"/>
                <a:cs typeface="Times New Roman"/>
                <a:sym typeface="Times New Roman"/>
              </a:rPr>
              <a:t>Mapping Fan Speed with Temp. Reading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8" name="Google Shape;208;ge63ec8e53c_19_22"/>
          <p:cNvSpPr txBox="1"/>
          <p:nvPr>
            <p:ph idx="1" type="body"/>
          </p:nvPr>
        </p:nvSpPr>
        <p:spPr>
          <a:xfrm>
            <a:off x="1066800" y="1188725"/>
            <a:ext cx="10344000" cy="50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BD"/>
              <a:t> </a:t>
            </a:r>
            <a:endParaRPr/>
          </a:p>
        </p:txBody>
      </p:sp>
      <p:sp>
        <p:nvSpPr>
          <p:cNvPr id="209" name="Google Shape;209;ge63ec8e53c_19_22"/>
          <p:cNvSpPr txBox="1"/>
          <p:nvPr>
            <p:ph idx="10" type="dt"/>
          </p:nvPr>
        </p:nvSpPr>
        <p:spPr>
          <a:xfrm>
            <a:off x="432486" y="6501637"/>
            <a:ext cx="3644100" cy="3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BD"/>
              <a:t>EEE 428 (2021) – Final Project</a:t>
            </a:r>
            <a:endParaRPr/>
          </a:p>
        </p:txBody>
      </p:sp>
      <p:sp>
        <p:nvSpPr>
          <p:cNvPr id="210" name="Google Shape;210;ge63ec8e53c_19_22"/>
          <p:cNvSpPr txBox="1"/>
          <p:nvPr>
            <p:ph idx="12" type="sldNum"/>
          </p:nvPr>
        </p:nvSpPr>
        <p:spPr>
          <a:xfrm>
            <a:off x="11410950" y="6501638"/>
            <a:ext cx="522000" cy="308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BD"/>
              <a:t>‹#›</a:t>
            </a:fld>
            <a:endParaRPr/>
          </a:p>
        </p:txBody>
      </p:sp>
      <p:pic>
        <p:nvPicPr>
          <p:cNvPr id="211" name="Google Shape;211;ge63ec8e53c_19_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7900" y="1484750"/>
            <a:ext cx="9576199" cy="3202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e63ec8e53c_19_32"/>
          <p:cNvSpPr txBox="1"/>
          <p:nvPr>
            <p:ph type="title"/>
          </p:nvPr>
        </p:nvSpPr>
        <p:spPr>
          <a:xfrm>
            <a:off x="1066800" y="459714"/>
            <a:ext cx="10058400" cy="72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Arial"/>
              <a:buNone/>
            </a:pPr>
            <a:r>
              <a:rPr lang="en-BD">
                <a:latin typeface="Times New Roman"/>
                <a:ea typeface="Times New Roman"/>
                <a:cs typeface="Times New Roman"/>
                <a:sym typeface="Times New Roman"/>
              </a:rPr>
              <a:t>Decision Taking for Extreme Case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7" name="Google Shape;217;ge63ec8e53c_19_32"/>
          <p:cNvSpPr txBox="1"/>
          <p:nvPr>
            <p:ph idx="1" type="body"/>
          </p:nvPr>
        </p:nvSpPr>
        <p:spPr>
          <a:xfrm>
            <a:off x="1066800" y="1188725"/>
            <a:ext cx="10344000" cy="50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BD"/>
              <a:t>  </a:t>
            </a:r>
            <a:endParaRPr/>
          </a:p>
        </p:txBody>
      </p:sp>
      <p:sp>
        <p:nvSpPr>
          <p:cNvPr id="218" name="Google Shape;218;ge63ec8e53c_19_32"/>
          <p:cNvSpPr txBox="1"/>
          <p:nvPr>
            <p:ph idx="10" type="dt"/>
          </p:nvPr>
        </p:nvSpPr>
        <p:spPr>
          <a:xfrm>
            <a:off x="432486" y="6501637"/>
            <a:ext cx="3644100" cy="3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BD"/>
              <a:t>EEE 428 (2021) – Final Project</a:t>
            </a:r>
            <a:endParaRPr/>
          </a:p>
        </p:txBody>
      </p:sp>
      <p:sp>
        <p:nvSpPr>
          <p:cNvPr id="219" name="Google Shape;219;ge63ec8e53c_19_32"/>
          <p:cNvSpPr txBox="1"/>
          <p:nvPr>
            <p:ph idx="12" type="sldNum"/>
          </p:nvPr>
        </p:nvSpPr>
        <p:spPr>
          <a:xfrm>
            <a:off x="11410950" y="6501638"/>
            <a:ext cx="522000" cy="308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BD"/>
              <a:t>‹#›</a:t>
            </a:fld>
            <a:endParaRPr/>
          </a:p>
        </p:txBody>
      </p:sp>
      <p:pic>
        <p:nvPicPr>
          <p:cNvPr id="220" name="Google Shape;220;ge63ec8e53c_19_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6800" y="1852625"/>
            <a:ext cx="5939631" cy="437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e63ec8e53c_19_41"/>
          <p:cNvSpPr txBox="1"/>
          <p:nvPr>
            <p:ph type="title"/>
          </p:nvPr>
        </p:nvSpPr>
        <p:spPr>
          <a:xfrm>
            <a:off x="1066800" y="459714"/>
            <a:ext cx="10058400" cy="72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100000"/>
              <a:buFont typeface="Arial"/>
              <a:buNone/>
            </a:pPr>
            <a:r>
              <a:rPr lang="en-BD">
                <a:latin typeface="Times New Roman"/>
                <a:ea typeface="Times New Roman"/>
                <a:cs typeface="Times New Roman"/>
                <a:sym typeface="Times New Roman"/>
              </a:rPr>
              <a:t>Displaying Temp. &amp; Fan Speed in 16*2 Display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6" name="Google Shape;226;ge63ec8e53c_19_41"/>
          <p:cNvSpPr txBox="1"/>
          <p:nvPr>
            <p:ph idx="1" type="body"/>
          </p:nvPr>
        </p:nvSpPr>
        <p:spPr>
          <a:xfrm>
            <a:off x="1066800" y="1188725"/>
            <a:ext cx="10344000" cy="50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BD"/>
              <a:t> </a:t>
            </a:r>
            <a:endParaRPr/>
          </a:p>
        </p:txBody>
      </p:sp>
      <p:sp>
        <p:nvSpPr>
          <p:cNvPr id="227" name="Google Shape;227;ge63ec8e53c_19_41"/>
          <p:cNvSpPr txBox="1"/>
          <p:nvPr>
            <p:ph idx="10" type="dt"/>
          </p:nvPr>
        </p:nvSpPr>
        <p:spPr>
          <a:xfrm>
            <a:off x="432486" y="6501637"/>
            <a:ext cx="3644100" cy="3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BD"/>
              <a:t>EEE 428 (2021) – Final Project</a:t>
            </a:r>
            <a:endParaRPr/>
          </a:p>
        </p:txBody>
      </p:sp>
      <p:sp>
        <p:nvSpPr>
          <p:cNvPr id="228" name="Google Shape;228;ge63ec8e53c_19_41"/>
          <p:cNvSpPr txBox="1"/>
          <p:nvPr>
            <p:ph idx="12" type="sldNum"/>
          </p:nvPr>
        </p:nvSpPr>
        <p:spPr>
          <a:xfrm>
            <a:off x="11410950" y="6501638"/>
            <a:ext cx="522000" cy="308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BD"/>
              <a:t>‹#›</a:t>
            </a:fld>
            <a:endParaRPr/>
          </a:p>
        </p:txBody>
      </p:sp>
      <p:pic>
        <p:nvPicPr>
          <p:cNvPr id="229" name="Google Shape;229;ge63ec8e53c_19_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0625" y="1375524"/>
            <a:ext cx="8206649" cy="4480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6"/>
          <p:cNvSpPr txBox="1"/>
          <p:nvPr>
            <p:ph type="title"/>
          </p:nvPr>
        </p:nvSpPr>
        <p:spPr>
          <a:xfrm>
            <a:off x="1066800" y="459714"/>
            <a:ext cx="10058400" cy="72900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Arial"/>
              <a:buNone/>
            </a:pPr>
            <a:r>
              <a:rPr lang="en-BD">
                <a:latin typeface="Times New Roman"/>
                <a:ea typeface="Times New Roman"/>
                <a:cs typeface="Times New Roman"/>
                <a:sym typeface="Times New Roman"/>
              </a:rPr>
              <a:t>Simulation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5" name="Google Shape;235;p6"/>
          <p:cNvSpPr txBox="1"/>
          <p:nvPr>
            <p:ph idx="12" type="sldNum"/>
          </p:nvPr>
        </p:nvSpPr>
        <p:spPr>
          <a:xfrm>
            <a:off x="11410950" y="6501638"/>
            <a:ext cx="521970" cy="308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BD"/>
              <a:t>‹#›</a:t>
            </a:fld>
            <a:endParaRPr/>
          </a:p>
        </p:txBody>
      </p:sp>
      <p:sp>
        <p:nvSpPr>
          <p:cNvPr id="236" name="Google Shape;236;p6"/>
          <p:cNvSpPr txBox="1"/>
          <p:nvPr>
            <p:ph idx="10" type="dt"/>
          </p:nvPr>
        </p:nvSpPr>
        <p:spPr>
          <a:xfrm>
            <a:off x="432486" y="6501637"/>
            <a:ext cx="4825314" cy="3754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BD"/>
              <a:t>EEE 428 (2021) – Final Project</a:t>
            </a:r>
            <a:endParaRPr/>
          </a:p>
        </p:txBody>
      </p:sp>
      <p:pic>
        <p:nvPicPr>
          <p:cNvPr id="237" name="Google Shape;237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4825" y="1188720"/>
            <a:ext cx="8242340" cy="50081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8"/>
          <p:cNvSpPr txBox="1"/>
          <p:nvPr>
            <p:ph type="title"/>
          </p:nvPr>
        </p:nvSpPr>
        <p:spPr>
          <a:xfrm>
            <a:off x="1066800" y="459714"/>
            <a:ext cx="10058400" cy="72900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Arial"/>
              <a:buNone/>
            </a:pPr>
            <a:r>
              <a:rPr lang="en-BD">
                <a:latin typeface="Times New Roman"/>
                <a:ea typeface="Times New Roman"/>
                <a:cs typeface="Times New Roman"/>
                <a:sym typeface="Times New Roman"/>
              </a:rPr>
              <a:t>Experimental Demonstration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3" name="Google Shape;243;p8"/>
          <p:cNvSpPr txBox="1"/>
          <p:nvPr>
            <p:ph idx="1" type="body"/>
          </p:nvPr>
        </p:nvSpPr>
        <p:spPr>
          <a:xfrm>
            <a:off x="1066800" y="1493520"/>
            <a:ext cx="10058400" cy="45415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BD"/>
              <a:t> </a:t>
            </a:r>
            <a:endParaRPr/>
          </a:p>
        </p:txBody>
      </p:sp>
      <p:sp>
        <p:nvSpPr>
          <p:cNvPr id="244" name="Google Shape;244;p8"/>
          <p:cNvSpPr txBox="1"/>
          <p:nvPr>
            <p:ph idx="12" type="sldNum"/>
          </p:nvPr>
        </p:nvSpPr>
        <p:spPr>
          <a:xfrm>
            <a:off x="11410950" y="6501638"/>
            <a:ext cx="521970" cy="308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BD"/>
              <a:t>‹#›</a:t>
            </a:fld>
            <a:endParaRPr/>
          </a:p>
        </p:txBody>
      </p:sp>
      <p:sp>
        <p:nvSpPr>
          <p:cNvPr id="245" name="Google Shape;245;p8"/>
          <p:cNvSpPr txBox="1"/>
          <p:nvPr>
            <p:ph idx="10" type="dt"/>
          </p:nvPr>
        </p:nvSpPr>
        <p:spPr>
          <a:xfrm>
            <a:off x="432486" y="6501637"/>
            <a:ext cx="4825314" cy="3754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BD"/>
              <a:t>EEE 428 (2021) – Final Project</a:t>
            </a:r>
            <a:endParaRPr/>
          </a:p>
        </p:txBody>
      </p:sp>
      <p:pic>
        <p:nvPicPr>
          <p:cNvPr id="246" name="Google Shape;246;p8" title="video-1627295195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59838" y="1218600"/>
            <a:ext cx="10272325" cy="50913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"/>
          <p:cNvSpPr txBox="1"/>
          <p:nvPr>
            <p:ph type="title"/>
          </p:nvPr>
        </p:nvSpPr>
        <p:spPr>
          <a:xfrm>
            <a:off x="1066800" y="459714"/>
            <a:ext cx="10058400" cy="72900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Arial"/>
              <a:buNone/>
            </a:pPr>
            <a:r>
              <a:rPr lang="en-BD"/>
              <a:t>Outline</a:t>
            </a:r>
            <a:endParaRPr/>
          </a:p>
        </p:txBody>
      </p:sp>
      <p:sp>
        <p:nvSpPr>
          <p:cNvPr id="90" name="Google Shape;90;p2"/>
          <p:cNvSpPr txBox="1"/>
          <p:nvPr>
            <p:ph idx="1" type="body"/>
          </p:nvPr>
        </p:nvSpPr>
        <p:spPr>
          <a:xfrm>
            <a:off x="1066800" y="1188725"/>
            <a:ext cx="5070300" cy="48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82880" lvl="0" marL="18288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2400"/>
              <a:buChar char="◦"/>
            </a:pPr>
            <a:r>
              <a:rPr lang="en-BD"/>
              <a:t>B</a:t>
            </a:r>
            <a:r>
              <a:rPr lang="en-BD">
                <a:latin typeface="Times New Roman"/>
                <a:ea typeface="Times New Roman"/>
                <a:cs typeface="Times New Roman"/>
                <a:sym typeface="Times New Roman"/>
              </a:rPr>
              <a:t>ackground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82880" lvl="0" marL="18288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2400"/>
              <a:buFont typeface="Times New Roman"/>
              <a:buChar char="◦"/>
            </a:pPr>
            <a:r>
              <a:rPr lang="en-BD">
                <a:latin typeface="Times New Roman"/>
                <a:ea typeface="Times New Roman"/>
                <a:cs typeface="Times New Roman"/>
                <a:sym typeface="Times New Roman"/>
              </a:rPr>
              <a:t>Bill of Materials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82880" lvl="0" marL="18288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2400"/>
              <a:buFont typeface="Times New Roman"/>
              <a:buChar char="◦"/>
            </a:pPr>
            <a:r>
              <a:rPr lang="en-BD">
                <a:latin typeface="Times New Roman"/>
                <a:ea typeface="Times New Roman"/>
                <a:cs typeface="Times New Roman"/>
                <a:sym typeface="Times New Roman"/>
              </a:rPr>
              <a:t>Methods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82880" lvl="0" marL="18288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2400"/>
              <a:buFont typeface="Times New Roman"/>
              <a:buChar char="◦"/>
            </a:pPr>
            <a:r>
              <a:rPr lang="en-BD">
                <a:latin typeface="Times New Roman"/>
                <a:ea typeface="Times New Roman"/>
                <a:cs typeface="Times New Roman"/>
                <a:sym typeface="Times New Roman"/>
              </a:rPr>
              <a:t>Interfacing LM35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82880" lvl="0" marL="18288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2400"/>
              <a:buFont typeface="Times New Roman"/>
              <a:buChar char="◦"/>
            </a:pPr>
            <a:r>
              <a:rPr lang="en-BD">
                <a:latin typeface="Times New Roman"/>
                <a:ea typeface="Times New Roman"/>
                <a:cs typeface="Times New Roman"/>
                <a:sym typeface="Times New Roman"/>
              </a:rPr>
              <a:t>LM35 Temperature Reading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44780" lvl="0" marL="18288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Font typeface="Times New Roman"/>
              <a:buChar char="◦"/>
            </a:pPr>
            <a:r>
              <a:rPr lang="en-BD">
                <a:latin typeface="Times New Roman"/>
                <a:ea typeface="Times New Roman"/>
                <a:cs typeface="Times New Roman"/>
                <a:sym typeface="Times New Roman"/>
              </a:rPr>
              <a:t>Algorithm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44780" lvl="0" marL="18288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Font typeface="Times New Roman"/>
              <a:buChar char="◦"/>
            </a:pPr>
            <a:r>
              <a:rPr lang="en-BD">
                <a:latin typeface="Times New Roman"/>
                <a:ea typeface="Times New Roman"/>
                <a:cs typeface="Times New Roman"/>
                <a:sym typeface="Times New Roman"/>
              </a:rPr>
              <a:t>Circuit Diagram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82880" lvl="0" marL="182880" rtl="0" algn="l">
              <a:spcBef>
                <a:spcPts val="900"/>
              </a:spcBef>
              <a:spcAft>
                <a:spcPts val="0"/>
              </a:spcAft>
              <a:buSzPts val="1800"/>
              <a:buFont typeface="Times New Roman"/>
              <a:buChar char="◦"/>
            </a:pPr>
            <a:r>
              <a:rPr lang="en-BD">
                <a:latin typeface="Times New Roman"/>
                <a:ea typeface="Times New Roman"/>
                <a:cs typeface="Times New Roman"/>
                <a:sym typeface="Times New Roman"/>
              </a:rPr>
              <a:t>Source Codes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1" name="Google Shape;91;p2"/>
          <p:cNvSpPr txBox="1"/>
          <p:nvPr>
            <p:ph idx="12" type="sldNum"/>
          </p:nvPr>
        </p:nvSpPr>
        <p:spPr>
          <a:xfrm>
            <a:off x="11410950" y="6501638"/>
            <a:ext cx="521970" cy="308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BD"/>
              <a:t>‹#›</a:t>
            </a:fld>
            <a:endParaRPr/>
          </a:p>
        </p:txBody>
      </p:sp>
      <p:sp>
        <p:nvSpPr>
          <p:cNvPr id="92" name="Google Shape;92;p2"/>
          <p:cNvSpPr txBox="1"/>
          <p:nvPr>
            <p:ph idx="10" type="dt"/>
          </p:nvPr>
        </p:nvSpPr>
        <p:spPr>
          <a:xfrm>
            <a:off x="432478" y="6501625"/>
            <a:ext cx="3489000" cy="3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BD"/>
              <a:t>EEE 428 (2021) – Final Project</a:t>
            </a:r>
            <a:endParaRPr/>
          </a:p>
        </p:txBody>
      </p:sp>
      <p:sp>
        <p:nvSpPr>
          <p:cNvPr id="93" name="Google Shape;93;p2"/>
          <p:cNvSpPr txBox="1"/>
          <p:nvPr/>
        </p:nvSpPr>
        <p:spPr>
          <a:xfrm>
            <a:off x="6137100" y="1188725"/>
            <a:ext cx="4882800" cy="346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44780" lvl="0" marL="182880" rtl="0" algn="l"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Times New Roman"/>
              <a:buChar char="◦"/>
            </a:pPr>
            <a:r>
              <a:rPr lang="en-BD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Simulation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44780" lvl="0" marL="182880" rtl="0" algn="l"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Times New Roman"/>
              <a:buChar char="◦"/>
            </a:pPr>
            <a:r>
              <a:rPr lang="en-BD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Experimental Demonstration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82880" lvl="0" marL="182880" rtl="0" algn="l"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Times New Roman"/>
              <a:buChar char="◦"/>
            </a:pPr>
            <a:r>
              <a:rPr lang="en-BD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Photo Gallery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82880" lvl="0" marL="182880" rtl="0" algn="l"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Times New Roman"/>
              <a:buChar char="◦"/>
            </a:pPr>
            <a:r>
              <a:rPr lang="en-BD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Future Outlook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44780" lvl="0" marL="182880" rtl="0" algn="l"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Times New Roman"/>
              <a:buChar char="◦"/>
            </a:pPr>
            <a:r>
              <a:rPr lang="en-BD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Difficulties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44780" lvl="0" marL="182880" rtl="0" algn="l"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Times New Roman"/>
              <a:buChar char="◦"/>
            </a:pPr>
            <a:r>
              <a:rPr lang="en-BD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Conclusion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44780" lvl="0" marL="182880" rtl="0" algn="l"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Times New Roman"/>
              <a:buChar char="◦"/>
            </a:pPr>
            <a:r>
              <a:rPr lang="en-BD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References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9"/>
          <p:cNvSpPr txBox="1"/>
          <p:nvPr>
            <p:ph type="title"/>
          </p:nvPr>
        </p:nvSpPr>
        <p:spPr>
          <a:xfrm>
            <a:off x="1066800" y="459714"/>
            <a:ext cx="10058400" cy="72900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Arial"/>
              <a:buNone/>
            </a:pPr>
            <a:r>
              <a:rPr lang="en-BD">
                <a:latin typeface="Times New Roman"/>
                <a:ea typeface="Times New Roman"/>
                <a:cs typeface="Times New Roman"/>
                <a:sym typeface="Times New Roman"/>
              </a:rPr>
              <a:t>Photo Gallery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2" name="Google Shape;252;p9"/>
          <p:cNvSpPr txBox="1"/>
          <p:nvPr>
            <p:ph idx="1" type="body"/>
          </p:nvPr>
        </p:nvSpPr>
        <p:spPr>
          <a:xfrm>
            <a:off x="1066800" y="1493520"/>
            <a:ext cx="10058400" cy="45415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9"/>
          <p:cNvSpPr txBox="1"/>
          <p:nvPr>
            <p:ph idx="12" type="sldNum"/>
          </p:nvPr>
        </p:nvSpPr>
        <p:spPr>
          <a:xfrm>
            <a:off x="11410950" y="6501638"/>
            <a:ext cx="521970" cy="308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BD"/>
              <a:t>‹#›</a:t>
            </a:fld>
            <a:endParaRPr/>
          </a:p>
        </p:txBody>
      </p:sp>
      <p:sp>
        <p:nvSpPr>
          <p:cNvPr id="254" name="Google Shape;254;p9"/>
          <p:cNvSpPr txBox="1"/>
          <p:nvPr>
            <p:ph idx="10" type="dt"/>
          </p:nvPr>
        </p:nvSpPr>
        <p:spPr>
          <a:xfrm>
            <a:off x="432486" y="6501637"/>
            <a:ext cx="4825314" cy="3754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BD"/>
              <a:t>EEE 428 (2021) – Final Project</a:t>
            </a:r>
            <a:endParaRPr/>
          </a:p>
        </p:txBody>
      </p:sp>
      <p:pic>
        <p:nvPicPr>
          <p:cNvPr id="255" name="Google Shape;255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6800" y="1493525"/>
            <a:ext cx="5099098" cy="4541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99875" y="1524425"/>
            <a:ext cx="4825326" cy="4479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e63ec8e53c_0_30"/>
          <p:cNvSpPr txBox="1"/>
          <p:nvPr>
            <p:ph type="title"/>
          </p:nvPr>
        </p:nvSpPr>
        <p:spPr>
          <a:xfrm>
            <a:off x="1066800" y="459714"/>
            <a:ext cx="10058400" cy="72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Arial"/>
              <a:buNone/>
            </a:pPr>
            <a:r>
              <a:rPr lang="en-BD">
                <a:latin typeface="Times New Roman"/>
                <a:ea typeface="Times New Roman"/>
                <a:cs typeface="Times New Roman"/>
                <a:sym typeface="Times New Roman"/>
              </a:rPr>
              <a:t>Photo Gallery(Continued)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2" name="Google Shape;262;ge63ec8e53c_0_30"/>
          <p:cNvSpPr txBox="1"/>
          <p:nvPr>
            <p:ph idx="1" type="body"/>
          </p:nvPr>
        </p:nvSpPr>
        <p:spPr>
          <a:xfrm>
            <a:off x="1066800" y="1493520"/>
            <a:ext cx="10058400" cy="45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ge63ec8e53c_0_30"/>
          <p:cNvSpPr txBox="1"/>
          <p:nvPr>
            <p:ph idx="12" type="sldNum"/>
          </p:nvPr>
        </p:nvSpPr>
        <p:spPr>
          <a:xfrm>
            <a:off x="11410950" y="6501638"/>
            <a:ext cx="522000" cy="308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BD"/>
              <a:t>‹#›</a:t>
            </a:fld>
            <a:endParaRPr/>
          </a:p>
        </p:txBody>
      </p:sp>
      <p:sp>
        <p:nvSpPr>
          <p:cNvPr id="264" name="Google Shape;264;ge63ec8e53c_0_30"/>
          <p:cNvSpPr txBox="1"/>
          <p:nvPr>
            <p:ph idx="10" type="dt"/>
          </p:nvPr>
        </p:nvSpPr>
        <p:spPr>
          <a:xfrm>
            <a:off x="432486" y="6501637"/>
            <a:ext cx="4825200" cy="3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BD"/>
              <a:t>EEE 428 (2021) – Final Project</a:t>
            </a:r>
            <a:endParaRPr/>
          </a:p>
        </p:txBody>
      </p:sp>
      <p:pic>
        <p:nvPicPr>
          <p:cNvPr id="265" name="Google Shape;265;ge63ec8e53c_0_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6800" y="1493525"/>
            <a:ext cx="5252901" cy="454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ge63ec8e53c_0_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19700" y="1493525"/>
            <a:ext cx="4805499" cy="454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0"/>
          <p:cNvSpPr txBox="1"/>
          <p:nvPr>
            <p:ph type="title"/>
          </p:nvPr>
        </p:nvSpPr>
        <p:spPr>
          <a:xfrm>
            <a:off x="1066800" y="459714"/>
            <a:ext cx="10058400" cy="72900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Arial"/>
              <a:buNone/>
            </a:pPr>
            <a:r>
              <a:rPr lang="en-BD">
                <a:latin typeface="Times New Roman"/>
                <a:ea typeface="Times New Roman"/>
                <a:cs typeface="Times New Roman"/>
                <a:sym typeface="Times New Roman"/>
              </a:rPr>
              <a:t>Future Outlook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72" name="Google Shape;272;p10"/>
          <p:cNvSpPr txBox="1"/>
          <p:nvPr>
            <p:ph idx="1" type="body"/>
          </p:nvPr>
        </p:nvSpPr>
        <p:spPr>
          <a:xfrm>
            <a:off x="1066800" y="1493525"/>
            <a:ext cx="4825200" cy="45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182880" lvl="0" marL="18288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●"/>
            </a:pPr>
            <a:r>
              <a:rPr lang="en-BD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BD">
                <a:latin typeface="Times New Roman"/>
                <a:ea typeface="Times New Roman"/>
                <a:cs typeface="Times New Roman"/>
                <a:sym typeface="Times New Roman"/>
              </a:rPr>
              <a:t>This project can be exploited in home automation.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44780" lvl="0" marL="18288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-BD">
                <a:latin typeface="Times New Roman"/>
                <a:ea typeface="Times New Roman"/>
                <a:cs typeface="Times New Roman"/>
                <a:sym typeface="Times New Roman"/>
              </a:rPr>
              <a:t> ML model can be used to find the optimum low and high temp for a specific field of application.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44780" lvl="0" marL="18288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BD">
                <a:latin typeface="Times New Roman"/>
                <a:ea typeface="Times New Roman"/>
                <a:cs typeface="Times New Roman"/>
                <a:sym typeface="Times New Roman"/>
              </a:rPr>
              <a:t> Can be introduced in smart grid.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44780" lvl="0" marL="18288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-BD">
                <a:latin typeface="Times New Roman"/>
                <a:ea typeface="Times New Roman"/>
                <a:cs typeface="Times New Roman"/>
                <a:sym typeface="Times New Roman"/>
              </a:rPr>
              <a:t> Can be used for fire alarm system.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44780" lvl="0" marL="18288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-BD">
                <a:latin typeface="Times New Roman"/>
                <a:ea typeface="Times New Roman"/>
                <a:cs typeface="Times New Roman"/>
                <a:sym typeface="Times New Roman"/>
              </a:rPr>
              <a:t>Other types of sensor such as pressure, light etc. can be used to control other appliance such as bulb,LED,Oven, Washing machine etc. using the same setup.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73" name="Google Shape;273;p10"/>
          <p:cNvSpPr txBox="1"/>
          <p:nvPr>
            <p:ph idx="12" type="sldNum"/>
          </p:nvPr>
        </p:nvSpPr>
        <p:spPr>
          <a:xfrm>
            <a:off x="11410950" y="6501638"/>
            <a:ext cx="521970" cy="308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BD"/>
              <a:t>‹#›</a:t>
            </a:fld>
            <a:endParaRPr/>
          </a:p>
        </p:txBody>
      </p:sp>
      <p:sp>
        <p:nvSpPr>
          <p:cNvPr id="274" name="Google Shape;274;p10"/>
          <p:cNvSpPr txBox="1"/>
          <p:nvPr>
            <p:ph idx="10" type="dt"/>
          </p:nvPr>
        </p:nvSpPr>
        <p:spPr>
          <a:xfrm>
            <a:off x="432486" y="6501637"/>
            <a:ext cx="4825314" cy="3754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BD"/>
              <a:t>EEE 428 (2021) – Final Project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5" name="Google Shape;275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6325" y="1493525"/>
            <a:ext cx="5932374" cy="406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8"/>
          <p:cNvSpPr txBox="1"/>
          <p:nvPr>
            <p:ph type="title"/>
          </p:nvPr>
        </p:nvSpPr>
        <p:spPr>
          <a:xfrm>
            <a:off x="1066800" y="459714"/>
            <a:ext cx="10058400" cy="72900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Arial"/>
              <a:buNone/>
            </a:pPr>
            <a:r>
              <a:rPr lang="en-BD">
                <a:latin typeface="Times New Roman"/>
                <a:ea typeface="Times New Roman"/>
                <a:cs typeface="Times New Roman"/>
                <a:sym typeface="Times New Roman"/>
              </a:rPr>
              <a:t>Difficulties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1" name="Google Shape;281;p18"/>
          <p:cNvSpPr txBox="1"/>
          <p:nvPr>
            <p:ph idx="1" type="body"/>
          </p:nvPr>
        </p:nvSpPr>
        <p:spPr>
          <a:xfrm>
            <a:off x="608800" y="1412850"/>
            <a:ext cx="6087900" cy="45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82880" lvl="0" marL="18288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◦"/>
            </a:pPr>
            <a:r>
              <a:rPr lang="en-BD">
                <a:latin typeface="Times New Roman"/>
                <a:ea typeface="Times New Roman"/>
                <a:cs typeface="Times New Roman"/>
                <a:sym typeface="Times New Roman"/>
              </a:rPr>
              <a:t>Covid situation implied </a:t>
            </a:r>
            <a:r>
              <a:rPr lang="en-BD">
                <a:latin typeface="Times New Roman"/>
                <a:ea typeface="Times New Roman"/>
                <a:cs typeface="Times New Roman"/>
                <a:sym typeface="Times New Roman"/>
              </a:rPr>
              <a:t>some difficulties in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BD">
                <a:latin typeface="Times New Roman"/>
                <a:ea typeface="Times New Roman"/>
                <a:cs typeface="Times New Roman"/>
                <a:sym typeface="Times New Roman"/>
              </a:rPr>
              <a:t>implementing this project.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44780" lvl="0" marL="18288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◦"/>
            </a:pPr>
            <a:r>
              <a:rPr lang="en-BD">
                <a:latin typeface="Times New Roman"/>
                <a:ea typeface="Times New Roman"/>
                <a:cs typeface="Times New Roman"/>
                <a:sym typeface="Times New Roman"/>
              </a:rPr>
              <a:t>LCD soldering was not possible due to lockdown restrictions.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44780" lvl="0" marL="18288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◦"/>
            </a:pPr>
            <a:r>
              <a:rPr lang="en-BD">
                <a:latin typeface="Times New Roman"/>
                <a:ea typeface="Times New Roman"/>
                <a:cs typeface="Times New Roman"/>
                <a:sym typeface="Times New Roman"/>
              </a:rPr>
              <a:t>Testing the setup was quite difficult due to lack of appropriate equipments at home.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44780" lvl="0" marL="18288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◦"/>
            </a:pPr>
            <a:r>
              <a:rPr lang="en-BD">
                <a:latin typeface="Times New Roman"/>
                <a:ea typeface="Times New Roman"/>
                <a:cs typeface="Times New Roman"/>
                <a:sym typeface="Times New Roman"/>
              </a:rPr>
              <a:t>No laboratory facilities could be used due to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BD">
                <a:latin typeface="Times New Roman"/>
                <a:ea typeface="Times New Roman"/>
                <a:cs typeface="Times New Roman"/>
                <a:sym typeface="Times New Roman"/>
              </a:rPr>
              <a:t>lockdown restrictions.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2" name="Google Shape;282;p18"/>
          <p:cNvSpPr txBox="1"/>
          <p:nvPr>
            <p:ph idx="10" type="dt"/>
          </p:nvPr>
        </p:nvSpPr>
        <p:spPr>
          <a:xfrm>
            <a:off x="432486" y="6501637"/>
            <a:ext cx="3415614" cy="3563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BD"/>
              <a:t>EEE 428 (2021) – Final Project</a:t>
            </a:r>
            <a:endParaRPr/>
          </a:p>
        </p:txBody>
      </p:sp>
      <p:sp>
        <p:nvSpPr>
          <p:cNvPr id="283" name="Google Shape;283;p18"/>
          <p:cNvSpPr txBox="1"/>
          <p:nvPr>
            <p:ph idx="12" type="sldNum"/>
          </p:nvPr>
        </p:nvSpPr>
        <p:spPr>
          <a:xfrm>
            <a:off x="11410950" y="6501638"/>
            <a:ext cx="521970" cy="308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BD"/>
              <a:t>‹#›</a:t>
            </a:fld>
            <a:endParaRPr/>
          </a:p>
        </p:txBody>
      </p:sp>
      <p:pic>
        <p:nvPicPr>
          <p:cNvPr id="284" name="Google Shape;28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79025" y="1188725"/>
            <a:ext cx="4953900" cy="4392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1"/>
          <p:cNvSpPr txBox="1"/>
          <p:nvPr>
            <p:ph type="title"/>
          </p:nvPr>
        </p:nvSpPr>
        <p:spPr>
          <a:xfrm>
            <a:off x="1066800" y="459714"/>
            <a:ext cx="10058400" cy="72900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Arial"/>
              <a:buNone/>
            </a:pPr>
            <a:r>
              <a:rPr lang="en-BD"/>
              <a:t>Advantages</a:t>
            </a:r>
            <a:endParaRPr/>
          </a:p>
        </p:txBody>
      </p:sp>
      <p:sp>
        <p:nvSpPr>
          <p:cNvPr id="290" name="Google Shape;290;p11"/>
          <p:cNvSpPr txBox="1"/>
          <p:nvPr>
            <p:ph idx="1" type="body"/>
          </p:nvPr>
        </p:nvSpPr>
        <p:spPr>
          <a:xfrm>
            <a:off x="1066800" y="1493520"/>
            <a:ext cx="10058400" cy="45415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0980" lvl="0" marL="182880" rtl="0" algn="l"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◦"/>
            </a:pPr>
            <a:r>
              <a:rPr lang="en-BD">
                <a:latin typeface="Times New Roman"/>
                <a:ea typeface="Times New Roman"/>
                <a:cs typeface="Times New Roman"/>
                <a:sym typeface="Times New Roman"/>
              </a:rPr>
              <a:t>This project can be used in Home and Industry.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18288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20980" lvl="0" marL="182880" rtl="0" algn="l"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◦"/>
            </a:pPr>
            <a:r>
              <a:rPr lang="en-BD">
                <a:latin typeface="Times New Roman"/>
                <a:ea typeface="Times New Roman"/>
                <a:cs typeface="Times New Roman"/>
                <a:sym typeface="Times New Roman"/>
              </a:rPr>
              <a:t>This will help in saving the energy / electricity.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18288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20980" lvl="0" marL="182880" rtl="0" algn="l"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◦"/>
            </a:pPr>
            <a:r>
              <a:rPr lang="en-BD">
                <a:latin typeface="Times New Roman"/>
                <a:ea typeface="Times New Roman"/>
                <a:cs typeface="Times New Roman"/>
                <a:sym typeface="Times New Roman"/>
              </a:rPr>
              <a:t>To monitor the environments that is not comfortable, or not possible for humans to monitor, especially for extended periods of time.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18288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20980" lvl="0" marL="182880" rtl="0" algn="l"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◦"/>
            </a:pPr>
            <a:r>
              <a:rPr lang="en-BD">
                <a:latin typeface="Times New Roman"/>
                <a:ea typeface="Times New Roman"/>
                <a:cs typeface="Times New Roman"/>
                <a:sym typeface="Times New Roman"/>
              </a:rPr>
              <a:t>To assist disabled people to adjust the fan speed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18288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BD">
                <a:latin typeface="Times New Roman"/>
                <a:ea typeface="Times New Roman"/>
                <a:cs typeface="Times New Roman"/>
                <a:sym typeface="Times New Roman"/>
              </a:rPr>
              <a:t>automatically.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11"/>
          <p:cNvSpPr txBox="1"/>
          <p:nvPr>
            <p:ph idx="12" type="sldNum"/>
          </p:nvPr>
        </p:nvSpPr>
        <p:spPr>
          <a:xfrm>
            <a:off x="11410950" y="6501638"/>
            <a:ext cx="521970" cy="308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BD"/>
              <a:t>‹#›</a:t>
            </a:fld>
            <a:endParaRPr/>
          </a:p>
        </p:txBody>
      </p:sp>
      <p:sp>
        <p:nvSpPr>
          <p:cNvPr id="292" name="Google Shape;292;p11"/>
          <p:cNvSpPr txBox="1"/>
          <p:nvPr>
            <p:ph idx="10" type="dt"/>
          </p:nvPr>
        </p:nvSpPr>
        <p:spPr>
          <a:xfrm>
            <a:off x="432486" y="6501637"/>
            <a:ext cx="4825314" cy="3754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BD"/>
              <a:t>EEE 428 (2021) – Final Project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e63ec8e53c_19_2"/>
          <p:cNvSpPr txBox="1"/>
          <p:nvPr>
            <p:ph type="title"/>
          </p:nvPr>
        </p:nvSpPr>
        <p:spPr>
          <a:xfrm>
            <a:off x="1066800" y="459714"/>
            <a:ext cx="10058400" cy="72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Arial"/>
              <a:buNone/>
            </a:pPr>
            <a:r>
              <a:rPr lang="en-BD"/>
              <a:t>Disa</a:t>
            </a:r>
            <a:r>
              <a:rPr lang="en-BD"/>
              <a:t>dvantages</a:t>
            </a:r>
            <a:endParaRPr/>
          </a:p>
        </p:txBody>
      </p:sp>
      <p:sp>
        <p:nvSpPr>
          <p:cNvPr id="298" name="Google Shape;298;ge63ec8e53c_19_2"/>
          <p:cNvSpPr txBox="1"/>
          <p:nvPr>
            <p:ph idx="1" type="body"/>
          </p:nvPr>
        </p:nvSpPr>
        <p:spPr>
          <a:xfrm>
            <a:off x="1066800" y="1493520"/>
            <a:ext cx="10058400" cy="45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0980" lvl="0" marL="182880" rtl="0" algn="l"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◦"/>
            </a:pPr>
            <a:r>
              <a:rPr lang="en-BD">
                <a:latin typeface="Times New Roman"/>
                <a:ea typeface="Times New Roman"/>
                <a:cs typeface="Times New Roman"/>
                <a:sym typeface="Times New Roman"/>
              </a:rPr>
              <a:t>It can only be maintained by technical person. Thus, it becomes difficult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BD">
                <a:latin typeface="Times New Roman"/>
                <a:ea typeface="Times New Roman"/>
                <a:cs typeface="Times New Roman"/>
                <a:sym typeface="Times New Roman"/>
              </a:rPr>
              <a:t>to be maintained.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18288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82880" lvl="0" marL="182880" rtl="0" algn="l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◦"/>
            </a:pPr>
            <a:r>
              <a:rPr lang="en-BD">
                <a:latin typeface="Times New Roman"/>
                <a:ea typeface="Times New Roman"/>
                <a:cs typeface="Times New Roman"/>
                <a:sym typeface="Times New Roman"/>
              </a:rPr>
              <a:t>Due to temperature variation, after some time its efficiency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BD">
                <a:latin typeface="Times New Roman"/>
                <a:ea typeface="Times New Roman"/>
                <a:cs typeface="Times New Roman"/>
                <a:sym typeface="Times New Roman"/>
              </a:rPr>
              <a:t>may decrease.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◦"/>
            </a:pPr>
            <a:r>
              <a:rPr lang="en-BD">
                <a:latin typeface="Times New Roman"/>
                <a:ea typeface="Times New Roman"/>
                <a:cs typeface="Times New Roman"/>
                <a:sym typeface="Times New Roman"/>
              </a:rPr>
              <a:t>LM35 sensor isn’t extremely accurate,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BD">
                <a:latin typeface="Times New Roman"/>
                <a:ea typeface="Times New Roman"/>
                <a:cs typeface="Times New Roman"/>
                <a:sym typeface="Times New Roman"/>
              </a:rPr>
              <a:t>and it may show some discrepancy in different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BD">
                <a:latin typeface="Times New Roman"/>
                <a:ea typeface="Times New Roman"/>
                <a:cs typeface="Times New Roman"/>
                <a:sym typeface="Times New Roman"/>
              </a:rPr>
              <a:t>circumstances.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18288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ge63ec8e53c_19_2"/>
          <p:cNvSpPr txBox="1"/>
          <p:nvPr>
            <p:ph idx="12" type="sldNum"/>
          </p:nvPr>
        </p:nvSpPr>
        <p:spPr>
          <a:xfrm>
            <a:off x="11410950" y="6501638"/>
            <a:ext cx="522000" cy="308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BD"/>
              <a:t>‹#›</a:t>
            </a:fld>
            <a:endParaRPr/>
          </a:p>
        </p:txBody>
      </p:sp>
      <p:sp>
        <p:nvSpPr>
          <p:cNvPr id="300" name="Google Shape;300;ge63ec8e53c_19_2"/>
          <p:cNvSpPr txBox="1"/>
          <p:nvPr>
            <p:ph idx="10" type="dt"/>
          </p:nvPr>
        </p:nvSpPr>
        <p:spPr>
          <a:xfrm>
            <a:off x="432486" y="6501637"/>
            <a:ext cx="4825200" cy="3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BD"/>
              <a:t>EEE 428 (2021) – Final Project</a:t>
            </a:r>
            <a:endParaRPr/>
          </a:p>
        </p:txBody>
      </p:sp>
      <p:pic>
        <p:nvPicPr>
          <p:cNvPr id="301" name="Google Shape;301;ge63ec8e53c_19_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89450" y="2953950"/>
            <a:ext cx="3857625" cy="342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13"/>
          <p:cNvSpPr txBox="1"/>
          <p:nvPr>
            <p:ph type="title"/>
          </p:nvPr>
        </p:nvSpPr>
        <p:spPr>
          <a:xfrm>
            <a:off x="1066800" y="459714"/>
            <a:ext cx="10058400" cy="72900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Arial"/>
              <a:buNone/>
            </a:pPr>
            <a:r>
              <a:rPr lang="en-BD"/>
              <a:t>References</a:t>
            </a:r>
            <a:endParaRPr/>
          </a:p>
        </p:txBody>
      </p:sp>
      <p:sp>
        <p:nvSpPr>
          <p:cNvPr id="307" name="Google Shape;307;p13"/>
          <p:cNvSpPr txBox="1"/>
          <p:nvPr>
            <p:ph idx="1" type="body"/>
          </p:nvPr>
        </p:nvSpPr>
        <p:spPr>
          <a:xfrm>
            <a:off x="1066800" y="1493520"/>
            <a:ext cx="10058400" cy="45415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8288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◦"/>
            </a:pPr>
            <a:r>
              <a:rPr lang="en-BD" u="sng">
                <a:solidFill>
                  <a:schemeClr val="hlink"/>
                </a:solidFill>
                <a:hlinkClick r:id="rId3"/>
              </a:rPr>
              <a:t>LM35</a:t>
            </a:r>
            <a:endParaRPr/>
          </a:p>
          <a:p>
            <a:pPr indent="-14478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◦"/>
            </a:pPr>
            <a:r>
              <a:rPr lang="en-BD" u="sng">
                <a:solidFill>
                  <a:schemeClr val="hlink"/>
                </a:solidFill>
                <a:hlinkClick r:id="rId4"/>
              </a:rPr>
              <a:t>LM35 Interfacing with Arduino</a:t>
            </a:r>
            <a:endParaRPr/>
          </a:p>
        </p:txBody>
      </p:sp>
      <p:sp>
        <p:nvSpPr>
          <p:cNvPr id="308" name="Google Shape;308;p13"/>
          <p:cNvSpPr txBox="1"/>
          <p:nvPr>
            <p:ph idx="10" type="dt"/>
          </p:nvPr>
        </p:nvSpPr>
        <p:spPr>
          <a:xfrm>
            <a:off x="432486" y="6501637"/>
            <a:ext cx="3472764" cy="3563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BD"/>
              <a:t>EEE 428 (2021) – Final Project</a:t>
            </a:r>
            <a:endParaRPr/>
          </a:p>
        </p:txBody>
      </p:sp>
      <p:sp>
        <p:nvSpPr>
          <p:cNvPr id="309" name="Google Shape;309;p13"/>
          <p:cNvSpPr txBox="1"/>
          <p:nvPr>
            <p:ph idx="12" type="sldNum"/>
          </p:nvPr>
        </p:nvSpPr>
        <p:spPr>
          <a:xfrm>
            <a:off x="11410950" y="6501638"/>
            <a:ext cx="521970" cy="308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BD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"/>
          <p:cNvSpPr txBox="1"/>
          <p:nvPr>
            <p:ph type="title"/>
          </p:nvPr>
        </p:nvSpPr>
        <p:spPr>
          <a:xfrm>
            <a:off x="1066800" y="459714"/>
            <a:ext cx="10058400" cy="72900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Arial"/>
              <a:buNone/>
            </a:pPr>
            <a:r>
              <a:rPr lang="en-BD">
                <a:latin typeface="Times New Roman"/>
                <a:ea typeface="Times New Roman"/>
                <a:cs typeface="Times New Roman"/>
                <a:sym typeface="Times New Roman"/>
              </a:rPr>
              <a:t>Motivation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9" name="Google Shape;99;p4"/>
          <p:cNvSpPr txBox="1"/>
          <p:nvPr>
            <p:ph idx="1" type="body"/>
          </p:nvPr>
        </p:nvSpPr>
        <p:spPr>
          <a:xfrm>
            <a:off x="1066800" y="1293058"/>
            <a:ext cx="10058400" cy="45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82880" lvl="0" marL="18288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◦"/>
            </a:pPr>
            <a:r>
              <a:rPr lang="en-BD">
                <a:latin typeface="Times New Roman"/>
                <a:ea typeface="Times New Roman"/>
                <a:cs typeface="Times New Roman"/>
                <a:sym typeface="Times New Roman"/>
              </a:rPr>
              <a:t>People waste lots of energy by leaving </a:t>
            </a:r>
            <a:r>
              <a:rPr lang="en-BD">
                <a:latin typeface="Times New Roman"/>
                <a:ea typeface="Times New Roman"/>
                <a:cs typeface="Times New Roman"/>
                <a:sym typeface="Times New Roman"/>
              </a:rPr>
              <a:t>switches</a:t>
            </a:r>
            <a:r>
              <a:rPr lang="en-BD">
                <a:latin typeface="Times New Roman"/>
                <a:ea typeface="Times New Roman"/>
                <a:cs typeface="Times New Roman"/>
                <a:sym typeface="Times New Roman"/>
              </a:rPr>
              <a:t> on even when not necessary.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18288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44780" lvl="0" marL="18288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◦"/>
            </a:pPr>
            <a:r>
              <a:rPr lang="en-BD">
                <a:latin typeface="Times New Roman"/>
                <a:ea typeface="Times New Roman"/>
                <a:cs typeface="Times New Roman"/>
                <a:sym typeface="Times New Roman"/>
              </a:rPr>
              <a:t>Most of the Fan’s Operational Life becomes shorter because of spinning at maximum speed all the time.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18288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44780" lvl="0" marL="18288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◦"/>
            </a:pPr>
            <a:r>
              <a:rPr lang="en-BD">
                <a:latin typeface="Times New Roman"/>
                <a:ea typeface="Times New Roman"/>
                <a:cs typeface="Times New Roman"/>
                <a:sym typeface="Times New Roman"/>
              </a:rPr>
              <a:t>We need to alter the fan speed regularly during the spring season, but manually managing it is inconvenient.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BD">
                <a:latin typeface="Times New Roman"/>
                <a:ea typeface="Times New Roman"/>
                <a:cs typeface="Times New Roman"/>
                <a:sym typeface="Times New Roman"/>
              </a:rPr>
              <a:t>And a project like this has the potential to solve all of the </a:t>
            </a:r>
            <a:r>
              <a:rPr lang="en-BD">
                <a:latin typeface="Times New Roman"/>
                <a:ea typeface="Times New Roman"/>
                <a:cs typeface="Times New Roman"/>
                <a:sym typeface="Times New Roman"/>
              </a:rPr>
              <a:t>afore</a:t>
            </a:r>
            <a:r>
              <a:rPr lang="en-BD">
                <a:latin typeface="Times New Roman"/>
                <a:ea typeface="Times New Roman"/>
                <a:cs typeface="Times New Roman"/>
                <a:sym typeface="Times New Roman"/>
              </a:rPr>
              <a:t>mentioned issues.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4"/>
          <p:cNvSpPr txBox="1"/>
          <p:nvPr>
            <p:ph idx="10" type="dt"/>
          </p:nvPr>
        </p:nvSpPr>
        <p:spPr>
          <a:xfrm>
            <a:off x="432477" y="6501625"/>
            <a:ext cx="3664800" cy="3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BD"/>
              <a:t>EEE 428 (2021) – Final Project</a:t>
            </a:r>
            <a:endParaRPr/>
          </a:p>
        </p:txBody>
      </p:sp>
      <p:sp>
        <p:nvSpPr>
          <p:cNvPr id="101" name="Google Shape;101;p4"/>
          <p:cNvSpPr txBox="1"/>
          <p:nvPr>
            <p:ph idx="12" type="sldNum"/>
          </p:nvPr>
        </p:nvSpPr>
        <p:spPr>
          <a:xfrm>
            <a:off x="11410950" y="6501638"/>
            <a:ext cx="521970" cy="308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BD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4"/>
          <p:cNvSpPr txBox="1"/>
          <p:nvPr>
            <p:ph type="title"/>
          </p:nvPr>
        </p:nvSpPr>
        <p:spPr>
          <a:xfrm>
            <a:off x="1066800" y="459714"/>
            <a:ext cx="10058400" cy="72900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Arial"/>
              <a:buNone/>
            </a:pPr>
            <a:r>
              <a:rPr lang="en-BD"/>
              <a:t>Bill of Materials</a:t>
            </a:r>
            <a:endParaRPr/>
          </a:p>
        </p:txBody>
      </p:sp>
      <p:sp>
        <p:nvSpPr>
          <p:cNvPr id="107" name="Google Shape;107;p14"/>
          <p:cNvSpPr txBox="1"/>
          <p:nvPr>
            <p:ph idx="10" type="dt"/>
          </p:nvPr>
        </p:nvSpPr>
        <p:spPr>
          <a:xfrm>
            <a:off x="432486" y="6501637"/>
            <a:ext cx="3625164" cy="3563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BD"/>
              <a:t>EEE 428 2021 – Final Project</a:t>
            </a:r>
            <a:endParaRPr/>
          </a:p>
        </p:txBody>
      </p:sp>
      <p:sp>
        <p:nvSpPr>
          <p:cNvPr id="108" name="Google Shape;108;p14"/>
          <p:cNvSpPr txBox="1"/>
          <p:nvPr>
            <p:ph idx="12" type="sldNum"/>
          </p:nvPr>
        </p:nvSpPr>
        <p:spPr>
          <a:xfrm>
            <a:off x="11410950" y="6501638"/>
            <a:ext cx="521970" cy="308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BD"/>
              <a:t>‹#›</a:t>
            </a:fld>
            <a:endParaRPr/>
          </a:p>
        </p:txBody>
      </p:sp>
      <p:graphicFrame>
        <p:nvGraphicFramePr>
          <p:cNvPr id="109" name="Google Shape;109;p14"/>
          <p:cNvGraphicFramePr/>
          <p:nvPr/>
        </p:nvGraphicFramePr>
        <p:xfrm>
          <a:off x="741100" y="12967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{8DF57A3E-7175-4CE1-8897-FF9FD3F00719}</a:tableStyleId>
              </a:tblPr>
              <a:tblGrid>
                <a:gridCol w="2677450"/>
                <a:gridCol w="2677450"/>
                <a:gridCol w="2677450"/>
                <a:gridCol w="2677450"/>
              </a:tblGrid>
              <a:tr h="450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BD" sz="1900"/>
                        <a:t>Components Name</a:t>
                      </a:r>
                      <a:endParaRPr b="1" sz="1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BD" sz="1900"/>
                        <a:t>Description</a:t>
                      </a:r>
                      <a:endParaRPr b="1" sz="1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BD" sz="1900"/>
                        <a:t>Quantity</a:t>
                      </a:r>
                      <a:endParaRPr b="1" sz="1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BD" sz="1900"/>
                        <a:t>Price(BDT)</a:t>
                      </a:r>
                      <a:endParaRPr b="1" sz="1900"/>
                    </a:p>
                  </a:txBody>
                  <a:tcPr marT="91425" marB="91425" marR="91425" marL="91425"/>
                </a:tc>
              </a:tr>
              <a:tr h="580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BD"/>
                        <a:t>Arduino Board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BD"/>
                        <a:t>Arduino UNO R3 Development Board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BD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BD"/>
                        <a:t>400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80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BD"/>
                        <a:t>Temperature Sensor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BD"/>
                        <a:t>LM35 Analog Temperature Sensor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BD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BD"/>
                        <a:t>35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382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BD"/>
                        <a:t>Fan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BD"/>
                        <a:t>12V DC Fan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BD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BD"/>
                        <a:t>70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382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BD"/>
                        <a:t>LCD Display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BD"/>
                        <a:t>JHD162A</a:t>
                      </a:r>
                      <a:r>
                        <a:rPr lang="en-BD"/>
                        <a:t> 16x2 LCD Display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BD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BD"/>
                        <a:t>169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214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BD"/>
                        <a:t>Transistor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BD"/>
                        <a:t>IRFZ44N Mosfet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BD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BD"/>
                        <a:t>20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214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BD"/>
                        <a:t>Resistors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BD"/>
                        <a:t>.1K,1K,4K,10K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BD"/>
                        <a:t>4-6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BD"/>
                        <a:t>10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214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BD"/>
                        <a:t>Diode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BD"/>
                        <a:t>1N4007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BD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BD"/>
                        <a:t>5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214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BD"/>
                        <a:t>Capacitor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BD"/>
                        <a:t>10uF electrolytic capacitor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BD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BD"/>
                        <a:t>15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214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BD"/>
                        <a:t>Buzzer 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BD"/>
                        <a:t>Piezoelectric Buzzer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BD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BD"/>
                        <a:t>40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214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BD"/>
                        <a:t>Power Supply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BD"/>
                        <a:t>Duracell 9V dc battery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BD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BD"/>
                        <a:t>70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5"/>
          <p:cNvSpPr txBox="1"/>
          <p:nvPr>
            <p:ph type="title"/>
          </p:nvPr>
        </p:nvSpPr>
        <p:spPr>
          <a:xfrm>
            <a:off x="1066800" y="459714"/>
            <a:ext cx="10058400" cy="72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Arial"/>
              <a:buNone/>
            </a:pPr>
            <a:r>
              <a:rPr lang="en-BD">
                <a:latin typeface="Times New Roman"/>
                <a:ea typeface="Times New Roman"/>
                <a:cs typeface="Times New Roman"/>
                <a:sym typeface="Times New Roman"/>
              </a:rPr>
              <a:t>Methods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5" name="Google Shape;115;p5"/>
          <p:cNvSpPr txBox="1"/>
          <p:nvPr>
            <p:ph idx="1" type="body"/>
          </p:nvPr>
        </p:nvSpPr>
        <p:spPr>
          <a:xfrm>
            <a:off x="1066800" y="1493525"/>
            <a:ext cx="10344300" cy="476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BD" sz="1300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                                                   </a:t>
            </a:r>
            <a:r>
              <a:rPr lang="en-BD" sz="1500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         </a:t>
            </a:r>
            <a:r>
              <a:rPr lang="en-BD" sz="2100"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Block Diagram for Automated Fan Speed Control</a:t>
            </a:r>
            <a:endParaRPr sz="2100"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6" name="Google Shape;116;p5"/>
          <p:cNvSpPr txBox="1"/>
          <p:nvPr>
            <p:ph idx="12" type="sldNum"/>
          </p:nvPr>
        </p:nvSpPr>
        <p:spPr>
          <a:xfrm>
            <a:off x="11410950" y="6501638"/>
            <a:ext cx="521970" cy="308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BD"/>
              <a:t>‹#›</a:t>
            </a:fld>
            <a:endParaRPr/>
          </a:p>
        </p:txBody>
      </p:sp>
      <p:sp>
        <p:nvSpPr>
          <p:cNvPr id="117" name="Google Shape;117;p5"/>
          <p:cNvSpPr txBox="1"/>
          <p:nvPr>
            <p:ph idx="10" type="dt"/>
          </p:nvPr>
        </p:nvSpPr>
        <p:spPr>
          <a:xfrm>
            <a:off x="432486" y="6501637"/>
            <a:ext cx="4825314" cy="3754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BD"/>
              <a:t>EEE 428 (2021) – Final Project</a:t>
            </a:r>
            <a:endParaRPr/>
          </a:p>
        </p:txBody>
      </p:sp>
      <p:pic>
        <p:nvPicPr>
          <p:cNvPr id="118" name="Google Shape;118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23850" y="1272600"/>
            <a:ext cx="6744301" cy="410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e63ec8e53c_0_42"/>
          <p:cNvSpPr txBox="1"/>
          <p:nvPr>
            <p:ph type="title"/>
          </p:nvPr>
        </p:nvSpPr>
        <p:spPr>
          <a:xfrm>
            <a:off x="1066800" y="459714"/>
            <a:ext cx="10058400" cy="72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Arial"/>
              <a:buNone/>
            </a:pPr>
            <a:r>
              <a:rPr lang="en-BD">
                <a:latin typeface="Times New Roman"/>
                <a:ea typeface="Times New Roman"/>
                <a:cs typeface="Times New Roman"/>
                <a:sym typeface="Times New Roman"/>
              </a:rPr>
              <a:t>Interfacing LM35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4" name="Google Shape;124;ge63ec8e53c_0_42"/>
          <p:cNvSpPr txBox="1"/>
          <p:nvPr>
            <p:ph idx="1" type="body"/>
          </p:nvPr>
        </p:nvSpPr>
        <p:spPr>
          <a:xfrm>
            <a:off x="996875" y="1574470"/>
            <a:ext cx="10058400" cy="45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BD" sz="1300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                                                             </a:t>
            </a:r>
            <a:endParaRPr sz="13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5" name="Google Shape;125;ge63ec8e53c_0_42"/>
          <p:cNvSpPr txBox="1"/>
          <p:nvPr>
            <p:ph idx="12" type="sldNum"/>
          </p:nvPr>
        </p:nvSpPr>
        <p:spPr>
          <a:xfrm>
            <a:off x="11410950" y="6501638"/>
            <a:ext cx="522000" cy="308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BD"/>
              <a:t>‹#›</a:t>
            </a:fld>
            <a:endParaRPr/>
          </a:p>
        </p:txBody>
      </p:sp>
      <p:sp>
        <p:nvSpPr>
          <p:cNvPr id="126" name="Google Shape;126;ge63ec8e53c_0_42"/>
          <p:cNvSpPr txBox="1"/>
          <p:nvPr>
            <p:ph idx="10" type="dt"/>
          </p:nvPr>
        </p:nvSpPr>
        <p:spPr>
          <a:xfrm>
            <a:off x="432486" y="6501637"/>
            <a:ext cx="4825200" cy="3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BD"/>
              <a:t>EEE 428 (2021) – Final Project</a:t>
            </a:r>
            <a:endParaRPr/>
          </a:p>
        </p:txBody>
      </p:sp>
      <p:pic>
        <p:nvPicPr>
          <p:cNvPr id="127" name="Google Shape;127;ge63ec8e53c_0_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84150" y="1426400"/>
            <a:ext cx="4979374" cy="454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ge63ec8e53c_0_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6850" y="1510025"/>
            <a:ext cx="5410900" cy="4677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e63ec8e53c_0_52"/>
          <p:cNvSpPr txBox="1"/>
          <p:nvPr>
            <p:ph type="title"/>
          </p:nvPr>
        </p:nvSpPr>
        <p:spPr>
          <a:xfrm>
            <a:off x="1066800" y="459714"/>
            <a:ext cx="10058400" cy="72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Arial"/>
              <a:buNone/>
            </a:pPr>
            <a:r>
              <a:rPr lang="en-BD">
                <a:latin typeface="Times New Roman"/>
                <a:ea typeface="Times New Roman"/>
                <a:cs typeface="Times New Roman"/>
                <a:sym typeface="Times New Roman"/>
              </a:rPr>
              <a:t>LM35 Temperature Reading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4" name="Google Shape;134;ge63ec8e53c_0_52"/>
          <p:cNvSpPr txBox="1"/>
          <p:nvPr>
            <p:ph idx="1" type="body"/>
          </p:nvPr>
        </p:nvSpPr>
        <p:spPr>
          <a:xfrm>
            <a:off x="792100" y="1188725"/>
            <a:ext cx="10755900" cy="49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47500" lnSpcReduction="20000"/>
          </a:bodyPr>
          <a:lstStyle/>
          <a:p>
            <a:pPr indent="-335121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Times New Roman"/>
              <a:buChar char="●"/>
            </a:pPr>
            <a:r>
              <a:rPr lang="en-BD" sz="3531"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We are using it in the basic temperature measure setup.</a:t>
            </a:r>
            <a:endParaRPr sz="3531"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5121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Times New Roman"/>
              <a:buChar char="●"/>
            </a:pPr>
            <a:r>
              <a:rPr lang="en-BD" sz="3531"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Range of temperature that can be measured is (+2 C to +150 C)</a:t>
            </a:r>
            <a:endParaRPr sz="3531"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5121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/>
              <a:buChar char="●"/>
            </a:pPr>
            <a:r>
              <a:rPr lang="en-BD" sz="3531">
                <a:latin typeface="Times New Roman"/>
                <a:ea typeface="Times New Roman"/>
                <a:cs typeface="Times New Roman"/>
                <a:sym typeface="Times New Roman"/>
              </a:rPr>
              <a:t>The sensitivity of LM35 is 10 mV/degree Celsius. As temperature increases,  </a:t>
            </a:r>
            <a:endParaRPr sz="353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BD" sz="3531">
                <a:latin typeface="Times New Roman"/>
                <a:ea typeface="Times New Roman"/>
                <a:cs typeface="Times New Roman"/>
                <a:sym typeface="Times New Roman"/>
              </a:rPr>
              <a:t>output voltage also increases.</a:t>
            </a:r>
            <a:endParaRPr sz="353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BD" sz="3531">
                <a:latin typeface="Times New Roman"/>
                <a:ea typeface="Times New Roman"/>
                <a:cs typeface="Times New Roman"/>
                <a:sym typeface="Times New Roman"/>
              </a:rPr>
              <a:t>E.g. 250 mV means 25°C.</a:t>
            </a:r>
            <a:endParaRPr sz="3531"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5121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  <a:buFont typeface="Times New Roman"/>
              <a:buChar char="●"/>
            </a:pPr>
            <a:r>
              <a:rPr lang="en-BD" sz="3531"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The arduino analog input maps (0V  to 5V) into (0 to 1023)</a:t>
            </a:r>
            <a:endParaRPr sz="3531"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5121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Times New Roman"/>
              <a:buChar char="●"/>
            </a:pPr>
            <a:r>
              <a:rPr lang="en-BD" sz="3531"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At a temperature of 150C, LM35 will generate 1500 mV or 1.5V</a:t>
            </a:r>
            <a:endParaRPr sz="3531"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5121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Times New Roman"/>
              <a:buChar char="●"/>
            </a:pPr>
            <a:r>
              <a:rPr lang="en-BD" sz="3531"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Arduino analog Pin read 1.5V as (1.5 x 1023 / 5) or 306.9.</a:t>
            </a:r>
            <a:endParaRPr sz="3531"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BD" sz="3531"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Similarly +2 C will be read as 4.092</a:t>
            </a:r>
            <a:endParaRPr sz="3531"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5121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Times New Roman"/>
              <a:buChar char="●"/>
            </a:pPr>
            <a:r>
              <a:rPr lang="en-BD" sz="3531"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Any temperature in between +2 C and +150 C can be measured using this </a:t>
            </a:r>
            <a:r>
              <a:rPr lang="en-BD" sz="3531"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calibration</a:t>
            </a:r>
            <a:r>
              <a:rPr lang="en-BD" sz="3531"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curve with slope = 0.48828125</a:t>
            </a:r>
            <a:endParaRPr sz="3531"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BD" sz="1300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                                                             </a:t>
            </a:r>
            <a:endParaRPr sz="13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5" name="Google Shape;135;ge63ec8e53c_0_52"/>
          <p:cNvSpPr txBox="1"/>
          <p:nvPr>
            <p:ph idx="12" type="sldNum"/>
          </p:nvPr>
        </p:nvSpPr>
        <p:spPr>
          <a:xfrm>
            <a:off x="11410950" y="6501638"/>
            <a:ext cx="522000" cy="308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BD"/>
              <a:t>‹#›</a:t>
            </a:fld>
            <a:endParaRPr/>
          </a:p>
        </p:txBody>
      </p:sp>
      <p:sp>
        <p:nvSpPr>
          <p:cNvPr id="136" name="Google Shape;136;ge63ec8e53c_0_52"/>
          <p:cNvSpPr txBox="1"/>
          <p:nvPr>
            <p:ph idx="10" type="dt"/>
          </p:nvPr>
        </p:nvSpPr>
        <p:spPr>
          <a:xfrm>
            <a:off x="432486" y="6501637"/>
            <a:ext cx="4825200" cy="3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BD"/>
              <a:t>EEE 428 (2021) – Final Project</a:t>
            </a:r>
            <a:endParaRPr/>
          </a:p>
        </p:txBody>
      </p:sp>
      <p:pic>
        <p:nvPicPr>
          <p:cNvPr id="137" name="Google Shape;137;ge63ec8e53c_0_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58150" y="1893575"/>
            <a:ext cx="3489848" cy="3070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5"/>
          <p:cNvSpPr txBox="1"/>
          <p:nvPr>
            <p:ph type="title"/>
          </p:nvPr>
        </p:nvSpPr>
        <p:spPr>
          <a:xfrm>
            <a:off x="1066800" y="459714"/>
            <a:ext cx="10058400" cy="72900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Arial"/>
              <a:buNone/>
            </a:pPr>
            <a:r>
              <a:rPr lang="en-BD">
                <a:latin typeface="Times New Roman"/>
                <a:ea typeface="Times New Roman"/>
                <a:cs typeface="Times New Roman"/>
                <a:sym typeface="Times New Roman"/>
              </a:rPr>
              <a:t>Algorithm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3" name="Google Shape;143;p15"/>
          <p:cNvSpPr txBox="1"/>
          <p:nvPr>
            <p:ph idx="12" type="sldNum"/>
          </p:nvPr>
        </p:nvSpPr>
        <p:spPr>
          <a:xfrm>
            <a:off x="11410950" y="6501638"/>
            <a:ext cx="521970" cy="308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BD"/>
              <a:t>‹#›</a:t>
            </a:fld>
            <a:endParaRPr/>
          </a:p>
        </p:txBody>
      </p:sp>
      <p:sp>
        <p:nvSpPr>
          <p:cNvPr id="144" name="Google Shape;144;p15"/>
          <p:cNvSpPr txBox="1"/>
          <p:nvPr>
            <p:ph idx="10" type="dt"/>
          </p:nvPr>
        </p:nvSpPr>
        <p:spPr>
          <a:xfrm>
            <a:off x="432486" y="6501637"/>
            <a:ext cx="4825314" cy="3754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BD"/>
              <a:t>EEE 428 (2021) – Final Project</a:t>
            </a:r>
            <a:endParaRPr/>
          </a:p>
        </p:txBody>
      </p:sp>
      <p:pic>
        <p:nvPicPr>
          <p:cNvPr id="145" name="Google Shape;14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7100" y="1260838"/>
            <a:ext cx="8138724" cy="48170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54325" y="5266758"/>
            <a:ext cx="2531500" cy="8110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54325" y="4376800"/>
            <a:ext cx="2531500" cy="72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54325" y="3170650"/>
            <a:ext cx="2531499" cy="79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6"/>
          <p:cNvSpPr txBox="1"/>
          <p:nvPr>
            <p:ph type="title"/>
          </p:nvPr>
        </p:nvSpPr>
        <p:spPr>
          <a:xfrm>
            <a:off x="1066800" y="459714"/>
            <a:ext cx="10058400" cy="72900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Arial"/>
              <a:buNone/>
            </a:pPr>
            <a:r>
              <a:rPr lang="en-BD">
                <a:latin typeface="Times New Roman"/>
                <a:ea typeface="Times New Roman"/>
                <a:cs typeface="Times New Roman"/>
                <a:sym typeface="Times New Roman"/>
              </a:rPr>
              <a:t>Circuit Diagram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4" name="Google Shape;154;p16"/>
          <p:cNvSpPr txBox="1"/>
          <p:nvPr>
            <p:ph idx="1" type="body"/>
          </p:nvPr>
        </p:nvSpPr>
        <p:spPr>
          <a:xfrm>
            <a:off x="1066800" y="1493520"/>
            <a:ext cx="10058400" cy="45415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6"/>
          <p:cNvSpPr txBox="1"/>
          <p:nvPr>
            <p:ph idx="10" type="dt"/>
          </p:nvPr>
        </p:nvSpPr>
        <p:spPr>
          <a:xfrm>
            <a:off x="432486" y="6501637"/>
            <a:ext cx="3548964" cy="3563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BD"/>
              <a:t>EEE 428 2021 – Final Project</a:t>
            </a:r>
            <a:endParaRPr/>
          </a:p>
        </p:txBody>
      </p:sp>
      <p:sp>
        <p:nvSpPr>
          <p:cNvPr id="156" name="Google Shape;156;p16"/>
          <p:cNvSpPr txBox="1"/>
          <p:nvPr>
            <p:ph idx="12" type="sldNum"/>
          </p:nvPr>
        </p:nvSpPr>
        <p:spPr>
          <a:xfrm>
            <a:off x="11410950" y="6501638"/>
            <a:ext cx="521970" cy="308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BD"/>
              <a:t>‹#›</a:t>
            </a:fld>
            <a:endParaRPr/>
          </a:p>
        </p:txBody>
      </p:sp>
      <p:pic>
        <p:nvPicPr>
          <p:cNvPr id="157" name="Google Shape;15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6800" y="1493525"/>
            <a:ext cx="10058399" cy="4541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avon">
  <a:themeElements>
    <a:clrScheme name="Savon">
      <a:dk1>
        <a:srgbClr val="000000"/>
      </a:dk1>
      <a:lt1>
        <a:srgbClr val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2021-07-11T09:27:00Z</dcterms:created>
  <dc:creator>Dr. Sajid Muhaimin Choudhury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0x01010069903984D5CB6347B7C4CD946C471998</vt:lpwstr>
  </property>
  <property fmtid="{D5CDD505-2E9C-101B-9397-08002B2CF9AE}" pid="3" name="Order">
    <vt:r8>4500.0</vt:r8>
  </property>
  <property fmtid="{D5CDD505-2E9C-101B-9397-08002B2CF9AE}" pid="4" name="xd_Signature">
    <vt:bool>false</vt:bool>
  </property>
  <property fmtid="{D5CDD505-2E9C-101B-9397-08002B2CF9AE}" pid="5" name="xd_ProgID">
    <vt:lpwstr/>
  </property>
  <property fmtid="{D5CDD505-2E9C-101B-9397-08002B2CF9AE}" pid="6" name="_ExtendedDescription">
    <vt:lpwstr/>
  </property>
  <property fmtid="{D5CDD505-2E9C-101B-9397-08002B2CF9AE}" pid="7" name="_SourceUrl">
    <vt:lpwstr/>
  </property>
  <property fmtid="{D5CDD505-2E9C-101B-9397-08002B2CF9AE}" pid="8" name="_SharedFileIndex">
    <vt:lpwstr/>
  </property>
  <property fmtid="{D5CDD505-2E9C-101B-9397-08002B2CF9AE}" pid="9" name="ComplianceAssetId">
    <vt:lpwstr/>
  </property>
  <property fmtid="{D5CDD505-2E9C-101B-9397-08002B2CF9AE}" pid="10" name="TemplateUrl">
    <vt:lpwstr/>
  </property>
</Properties>
</file>